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2" r:id="rId7"/>
    <p:sldId id="261"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07200" cy="9939338"/>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0A5"/>
    <a:srgbClr val="76A74E"/>
    <a:srgbClr val="1BA0AF"/>
    <a:srgbClr val="14406B"/>
    <a:srgbClr val="22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16" autoAdjust="0"/>
    <p:restoredTop sz="86409" autoAdjust="0"/>
  </p:normalViewPr>
  <p:slideViewPr>
    <p:cSldViewPr>
      <p:cViewPr varScale="1">
        <p:scale>
          <a:sx n="63" d="100"/>
          <a:sy n="63" d="100"/>
        </p:scale>
        <p:origin x="-564" y="-108"/>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3270"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5AB5339-2942-44B2-8854-6DD7D6CB3E20}" type="datetimeFigureOut">
              <a:rPr lang="de-DE"/>
              <a:pPr>
                <a:defRPr/>
              </a:pPr>
              <a:t>21.11.2018</a:t>
            </a:fld>
            <a:endParaRPr lang="de-DE"/>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6F2C2A4-F059-4CA5-BF3B-A6D94DBE9B51}" type="slidenum">
              <a:rPr lang="de-DE"/>
              <a:pPr>
                <a:defRPr/>
              </a:pPr>
              <a:t>‹#›</a:t>
            </a:fld>
            <a:endParaRPr lang="de-DE"/>
          </a:p>
        </p:txBody>
      </p:sp>
    </p:spTree>
    <p:extLst>
      <p:ext uri="{BB962C8B-B14F-4D97-AF65-F5344CB8AC3E}">
        <p14:creationId xmlns:p14="http://schemas.microsoft.com/office/powerpoint/2010/main" val="510927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8BEEFC-613C-4365-9C43-0F59D7FC1DC6}" type="datetimeFigureOut">
              <a:rPr lang="de-DE"/>
              <a:pPr>
                <a:defRPr/>
              </a:pPr>
              <a:t>21.11.2018</a:t>
            </a:fld>
            <a:endParaRPr lang="de-DE"/>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e-DE" noProof="0"/>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221AEDC-E7AF-4910-9CD4-F5ADF4505795}" type="slidenum">
              <a:rPr lang="de-DE"/>
              <a:pPr>
                <a:defRPr/>
              </a:pPr>
              <a:t>‹#›</a:t>
            </a:fld>
            <a:endParaRPr lang="de-DE"/>
          </a:p>
        </p:txBody>
      </p:sp>
    </p:spTree>
    <p:extLst>
      <p:ext uri="{BB962C8B-B14F-4D97-AF65-F5344CB8AC3E}">
        <p14:creationId xmlns:p14="http://schemas.microsoft.com/office/powerpoint/2010/main" val="3164293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مجریها</a:t>
            </a:r>
            <a:r>
              <a:rPr lang="fa-IR" baseline="0" dirty="0" smtClean="0"/>
              <a:t> شاکی هستند که ناظر در آخر فاز ما را براساس شاخصهایی ارزیابی می کند که از آن مطلع نبودیم</a:t>
            </a:r>
          </a:p>
          <a:p>
            <a:r>
              <a:rPr lang="fa-IR" baseline="0" dirty="0" smtClean="0"/>
              <a:t>ناظر شاکی است که مجری خروجی را تحویل می دهد که معلوم نیست چرا و از کجا آمده</a:t>
            </a:r>
          </a:p>
          <a:p>
            <a:endParaRPr lang="fa-IR" baseline="0" dirty="0" smtClean="0"/>
          </a:p>
          <a:p>
            <a:r>
              <a:rPr lang="fa-IR" dirty="0" smtClean="0"/>
              <a:t>مثال مرکز ملی و اطلاعات درخواستی. مثلا یک مطلب خاص ذکر شده در شناسنامه</a:t>
            </a:r>
            <a:endParaRPr lang="en-US" dirty="0"/>
          </a:p>
        </p:txBody>
      </p:sp>
      <p:sp>
        <p:nvSpPr>
          <p:cNvPr id="4" name="Slide Number Placeholder 3"/>
          <p:cNvSpPr>
            <a:spLocks noGrp="1"/>
          </p:cNvSpPr>
          <p:nvPr>
            <p:ph type="sldNum" sz="quarter" idx="10"/>
          </p:nvPr>
        </p:nvSpPr>
        <p:spPr/>
        <p:txBody>
          <a:bodyPr/>
          <a:lstStyle/>
          <a:p>
            <a:pPr>
              <a:defRPr/>
            </a:pPr>
            <a:fld id="{7221AEDC-E7AF-4910-9CD4-F5ADF4505795}" type="slidenum">
              <a:rPr lang="de-DE" smtClean="0"/>
              <a:pPr>
                <a:defRPr/>
              </a:pPr>
              <a:t>2</a:t>
            </a:fld>
            <a:endParaRPr lang="de-DE"/>
          </a:p>
        </p:txBody>
      </p:sp>
    </p:spTree>
    <p:extLst>
      <p:ext uri="{BB962C8B-B14F-4D97-AF65-F5344CB8AC3E}">
        <p14:creationId xmlns:p14="http://schemas.microsoft.com/office/powerpoint/2010/main" val="173166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گزارش فاز اول مشتمل بر گزارش بررسی استانداردها، گزارش مطالعه تطبیقی و غیره!!!</a:t>
            </a:r>
          </a:p>
          <a:p>
            <a:endParaRPr lang="fa-IR" dirty="0" smtClean="0"/>
          </a:p>
          <a:p>
            <a:r>
              <a:rPr lang="fa-IR" dirty="0" smtClean="0"/>
              <a:t>برای مثال گزارش</a:t>
            </a:r>
            <a:r>
              <a:rPr lang="fa-IR" baseline="0" dirty="0" smtClean="0"/>
              <a:t> بررسی استانداردهای داده: آیا فقط لیست استانداردها داده می شود؟ آیا استانداردها ترجمه می شود؟ آیا استانداردها با هم مقایسه می شوند؟ آیا استانداردها توصیه می شوند؟</a:t>
            </a:r>
          </a:p>
          <a:p>
            <a:endParaRPr lang="fa-IR" baseline="0" dirty="0" smtClean="0"/>
          </a:p>
          <a:p>
            <a:r>
              <a:rPr lang="fa-IR" baseline="0" dirty="0" smtClean="0"/>
              <a:t>کلماتی مانند بررسی وضعیت کسب و کار یا شناسایی فعالان دانشگاهی در فناوری غلط است. گزارش کسب و کار یا گزارش معرفی فعالان دانشگاهی</a:t>
            </a:r>
            <a:endParaRPr lang="en-US" dirty="0"/>
          </a:p>
        </p:txBody>
      </p:sp>
      <p:sp>
        <p:nvSpPr>
          <p:cNvPr id="4" name="Slide Number Placeholder 3"/>
          <p:cNvSpPr>
            <a:spLocks noGrp="1"/>
          </p:cNvSpPr>
          <p:nvPr>
            <p:ph type="sldNum" sz="quarter" idx="10"/>
          </p:nvPr>
        </p:nvSpPr>
        <p:spPr/>
        <p:txBody>
          <a:bodyPr/>
          <a:lstStyle/>
          <a:p>
            <a:pPr>
              <a:defRPr/>
            </a:pPr>
            <a:fld id="{7221AEDC-E7AF-4910-9CD4-F5ADF4505795}" type="slidenum">
              <a:rPr lang="de-DE" smtClean="0"/>
              <a:pPr>
                <a:defRPr/>
              </a:pPr>
              <a:t>12</a:t>
            </a:fld>
            <a:endParaRPr lang="de-DE"/>
          </a:p>
        </p:txBody>
      </p:sp>
    </p:spTree>
    <p:extLst>
      <p:ext uri="{BB962C8B-B14F-4D97-AF65-F5344CB8AC3E}">
        <p14:creationId xmlns:p14="http://schemas.microsoft.com/office/powerpoint/2010/main" val="630612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مثال چرا این مقاله مطالعه شده اما این یکی نشده است.</a:t>
            </a:r>
          </a:p>
          <a:p>
            <a:endParaRPr lang="en-US" dirty="0"/>
          </a:p>
        </p:txBody>
      </p:sp>
      <p:sp>
        <p:nvSpPr>
          <p:cNvPr id="4" name="Slide Number Placeholder 3"/>
          <p:cNvSpPr>
            <a:spLocks noGrp="1"/>
          </p:cNvSpPr>
          <p:nvPr>
            <p:ph type="sldNum" sz="quarter" idx="10"/>
          </p:nvPr>
        </p:nvSpPr>
        <p:spPr/>
        <p:txBody>
          <a:bodyPr/>
          <a:lstStyle/>
          <a:p>
            <a:pPr>
              <a:defRPr/>
            </a:pPr>
            <a:fld id="{7221AEDC-E7AF-4910-9CD4-F5ADF4505795}" type="slidenum">
              <a:rPr lang="de-DE" smtClean="0"/>
              <a:pPr>
                <a:defRPr/>
              </a:pPr>
              <a:t>14</a:t>
            </a:fld>
            <a:endParaRPr lang="de-DE"/>
          </a:p>
        </p:txBody>
      </p:sp>
    </p:spTree>
    <p:extLst>
      <p:ext uri="{BB962C8B-B14F-4D97-AF65-F5344CB8AC3E}">
        <p14:creationId xmlns:p14="http://schemas.microsoft.com/office/powerpoint/2010/main" val="4247218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مثال حقوق،</a:t>
            </a:r>
            <a:r>
              <a:rPr lang="fa-IR" baseline="0" dirty="0" smtClean="0"/>
              <a:t> صنایع، کامیپوتر، مدیریت</a:t>
            </a:r>
          </a:p>
        </p:txBody>
      </p:sp>
      <p:sp>
        <p:nvSpPr>
          <p:cNvPr id="4" name="Slide Number Placeholder 3"/>
          <p:cNvSpPr>
            <a:spLocks noGrp="1"/>
          </p:cNvSpPr>
          <p:nvPr>
            <p:ph type="sldNum" sz="quarter" idx="10"/>
          </p:nvPr>
        </p:nvSpPr>
        <p:spPr/>
        <p:txBody>
          <a:bodyPr/>
          <a:lstStyle/>
          <a:p>
            <a:pPr>
              <a:defRPr/>
            </a:pPr>
            <a:fld id="{7221AEDC-E7AF-4910-9CD4-F5ADF4505795}" type="slidenum">
              <a:rPr lang="de-DE" smtClean="0"/>
              <a:pPr>
                <a:defRPr/>
              </a:pPr>
              <a:t>17</a:t>
            </a:fld>
            <a:endParaRPr lang="de-DE"/>
          </a:p>
        </p:txBody>
      </p:sp>
    </p:spTree>
    <p:extLst>
      <p:ext uri="{BB962C8B-B14F-4D97-AF65-F5344CB8AC3E}">
        <p14:creationId xmlns:p14="http://schemas.microsoft.com/office/powerpoint/2010/main" val="3317080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smtClean="0"/>
              <a:t>دریافت تایید مالی و طرح و برنامه فراموش نشود.</a:t>
            </a:r>
            <a:endParaRPr lang="en-US"/>
          </a:p>
        </p:txBody>
      </p:sp>
      <p:sp>
        <p:nvSpPr>
          <p:cNvPr id="4" name="Slide Number Placeholder 3"/>
          <p:cNvSpPr>
            <a:spLocks noGrp="1"/>
          </p:cNvSpPr>
          <p:nvPr>
            <p:ph type="sldNum" sz="quarter" idx="10"/>
          </p:nvPr>
        </p:nvSpPr>
        <p:spPr/>
        <p:txBody>
          <a:bodyPr/>
          <a:lstStyle/>
          <a:p>
            <a:pPr>
              <a:defRPr/>
            </a:pPr>
            <a:fld id="{7221AEDC-E7AF-4910-9CD4-F5ADF4505795}" type="slidenum">
              <a:rPr lang="de-DE" smtClean="0"/>
              <a:pPr>
                <a:defRPr/>
              </a:pPr>
              <a:t>22</a:t>
            </a:fld>
            <a:endParaRPr lang="de-DE"/>
          </a:p>
        </p:txBody>
      </p:sp>
    </p:spTree>
    <p:extLst>
      <p:ext uri="{BB962C8B-B14F-4D97-AF65-F5344CB8AC3E}">
        <p14:creationId xmlns:p14="http://schemas.microsoft.com/office/powerpoint/2010/main" val="984568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130426"/>
            <a:ext cx="8208912" cy="1470025"/>
          </a:xfrm>
          <a:prstGeom prst="rect">
            <a:avLst/>
          </a:prstGeom>
          <a:solidFill>
            <a:srgbClr val="0960A5"/>
          </a:solidFill>
          <a:ln>
            <a:solidFill>
              <a:srgbClr val="0960A5"/>
            </a:solidFill>
          </a:ln>
        </p:spPr>
        <p:txBody>
          <a:bodyPr rtlCol="0">
            <a:normAutofit/>
          </a:bodyPr>
          <a:lstStyle>
            <a:lvl1pPr>
              <a:defRPr lang="de-DE" dirty="0">
                <a:solidFill>
                  <a:schemeClr val="bg1"/>
                </a:solidFill>
              </a:defRPr>
            </a:lvl1pPr>
          </a:lstStyle>
          <a:p>
            <a:pPr lvl="0"/>
            <a:r>
              <a:rPr lang="en-US" dirty="0" smtClean="0"/>
              <a:t>Click to edit Master title style</a:t>
            </a:r>
            <a:endParaRPr lang="de-DE" dirty="0"/>
          </a:p>
        </p:txBody>
      </p:sp>
      <p:sp>
        <p:nvSpPr>
          <p:cNvPr id="3" name="Subtitle 2"/>
          <p:cNvSpPr>
            <a:spLocks noGrp="1"/>
          </p:cNvSpPr>
          <p:nvPr>
            <p:ph type="subTitle" idx="1"/>
          </p:nvPr>
        </p:nvSpPr>
        <p:spPr>
          <a:xfrm>
            <a:off x="1371600" y="3886201"/>
            <a:ext cx="6400800" cy="1126976"/>
          </a:xfrm>
          <a:prstGeom prst="rect">
            <a:avLst/>
          </a:prstGeom>
          <a:ln>
            <a:noFill/>
          </a:ln>
        </p:spPr>
        <p:txBody>
          <a:bodyPr rtlCol="0">
            <a:normAutofit/>
          </a:bodyPr>
          <a:lstStyle>
            <a:lvl1pPr>
              <a:defRPr lang="de-DE">
                <a:solidFill>
                  <a:srgbClr val="0960A5"/>
                </a:solidFill>
              </a:defRPr>
            </a:lvl1pPr>
          </a:lstStyle>
          <a:p>
            <a:pPr lvl="0"/>
            <a:r>
              <a:rPr lang="en-US" dirty="0" smtClean="0"/>
              <a:t>Click to edit Master subtitle style</a:t>
            </a:r>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31310"/>
            <a:ext cx="8229600" cy="786328"/>
          </a:xfrm>
          <a:prstGeom prst="rect">
            <a:avLst/>
          </a:prstGeom>
        </p:spPr>
        <p:txBody>
          <a:bodyPr/>
          <a:lstStyle>
            <a:lvl1pPr rtl="1">
              <a:defRPr>
                <a:solidFill>
                  <a:srgbClr val="0960A5"/>
                </a:solidFill>
                <a:cs typeface="B Nazanin" pitchFamily="2" charset="-78"/>
              </a:defRPr>
            </a:lvl1pPr>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1600201"/>
            <a:ext cx="8229600" cy="4525963"/>
          </a:xfrm>
          <a:prstGeom prst="rect">
            <a:avLst/>
          </a:prstGeom>
        </p:spPr>
        <p:txBody>
          <a:bodyPr vert="eaVert"/>
          <a:lstStyle>
            <a:lvl1pPr algn="r" rtl="1">
              <a:defRPr>
                <a:cs typeface="B Nazanin" pitchFamily="2" charset="-78"/>
              </a:defRPr>
            </a:lvl1pPr>
            <a:lvl2pPr algn="r" rtl="1">
              <a:defRPr>
                <a:cs typeface="B Nazanin" pitchFamily="2" charset="-78"/>
              </a:defRPr>
            </a:lvl2pPr>
            <a:lvl3pPr algn="r" rtl="1">
              <a:defRPr>
                <a:cs typeface="B Nazanin" pitchFamily="2" charset="-78"/>
              </a:defRPr>
            </a:lvl3pPr>
            <a:lvl4pPr algn="r" rtl="1">
              <a:defRPr>
                <a:cs typeface="B Nazanin" pitchFamily="2" charset="-78"/>
              </a:defRPr>
            </a:lvl4pPr>
            <a:lvl5pPr algn="r" rtl="1">
              <a:defRPr>
                <a:cs typeface="B Nazanin" pitchFamily="2" charset="-7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7DC5331C-535B-441A-BC95-70C265EEFA92}" type="slidenum">
              <a:rPr/>
              <a:pPr>
                <a:defRPr/>
              </a:pPr>
              <a:t>‹#›</a:t>
            </a:fld>
            <a:endParaRPr/>
          </a:p>
        </p:txBody>
      </p:sp>
      <p:sp>
        <p:nvSpPr>
          <p:cNvPr id="6" name="Footer Placeholder 4"/>
          <p:cNvSpPr>
            <a:spLocks noGrp="1"/>
          </p:cNvSpPr>
          <p:nvPr>
            <p:ph type="ftr" sz="quarter" idx="12"/>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a:prstGeom prst="rect">
            <a:avLst/>
          </a:prstGeom>
        </p:spPr>
        <p:txBody>
          <a:bodyPr vert="eaVert"/>
          <a:lstStyle>
            <a:lvl1pPr rtl="1">
              <a:defRPr>
                <a:solidFill>
                  <a:srgbClr val="0960A5"/>
                </a:solidFill>
                <a:cs typeface="B Nazanin" pitchFamily="2" charset="-78"/>
              </a:defRPr>
            </a:lvl1pPr>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274639"/>
            <a:ext cx="6019800" cy="5851525"/>
          </a:xfrm>
          <a:prstGeom prst="rect">
            <a:avLst/>
          </a:prstGeom>
        </p:spPr>
        <p:txBody>
          <a:bodyPr vert="eaVert"/>
          <a:lstStyle>
            <a:lvl1pPr algn="r" rtl="1">
              <a:defRPr>
                <a:cs typeface="B Nazanin" pitchFamily="2" charset="-78"/>
              </a:defRPr>
            </a:lvl1pPr>
            <a:lvl2pPr algn="r" rtl="1">
              <a:defRPr>
                <a:cs typeface="B Nazanin" pitchFamily="2" charset="-78"/>
              </a:defRPr>
            </a:lvl2pPr>
            <a:lvl3pPr algn="r" rtl="1">
              <a:defRPr>
                <a:cs typeface="B Nazanin" pitchFamily="2" charset="-78"/>
              </a:defRPr>
            </a:lvl3pPr>
            <a:lvl4pPr algn="r" rtl="1">
              <a:defRPr>
                <a:cs typeface="B Nazanin" pitchFamily="2" charset="-78"/>
              </a:defRPr>
            </a:lvl4pPr>
            <a:lvl5pPr algn="r" rtl="1">
              <a:defRPr>
                <a:cs typeface="B Nazanin" pitchFamily="2" charset="-7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Slide Number Placeholder 5"/>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4A833F6B-0C0E-44AF-B2BB-E82C675848CE}" type="slidenum">
              <a:rPr lang="en-US"/>
              <a:pPr>
                <a:defRPr/>
              </a:pPr>
              <a:t>‹#›</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1">
                    <a:lumMod val="75000"/>
                    <a:lumOff val="25000"/>
                  </a:schemeClr>
                </a:solidFill>
                <a:latin typeface="+mn-lt"/>
                <a:cs typeface="B Nazanin" pitchFamily="2" charset="-78"/>
              </a:defRPr>
            </a:lvl1pPr>
          </a:lstStyle>
          <a:p>
            <a:pPr>
              <a:defRPr/>
            </a:pPr>
            <a:r>
              <a:rPr lang="fa-IR"/>
              <a:t>گروه توسعه بستر اطلاعاتی پژوهشگاه</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5842992" cy="1152128"/>
          </a:xfrm>
          <a:prstGeom prst="rect">
            <a:avLst/>
          </a:prstGeom>
        </p:spPr>
        <p:txBody>
          <a:bodyPr/>
          <a:lstStyle>
            <a:lvl1pPr rtl="1">
              <a:defRPr sz="2800">
                <a:solidFill>
                  <a:schemeClr val="tx1"/>
                </a:solidFill>
                <a:cs typeface="B Titr" panose="00000700000000000000" pitchFamily="2" charset="-78"/>
              </a:defRPr>
            </a:lvl1pPr>
          </a:lstStyle>
          <a:p>
            <a:r>
              <a:rPr lang="en-US" dirty="0" smtClean="0"/>
              <a:t>Click to edit Master title style</a:t>
            </a:r>
            <a:endParaRPr lang="de-DE" dirty="0"/>
          </a:p>
        </p:txBody>
      </p:sp>
      <p:sp>
        <p:nvSpPr>
          <p:cNvPr id="3" name="Content Placeholder 2"/>
          <p:cNvSpPr>
            <a:spLocks noGrp="1"/>
          </p:cNvSpPr>
          <p:nvPr>
            <p:ph idx="1"/>
          </p:nvPr>
        </p:nvSpPr>
        <p:spPr>
          <a:xfrm>
            <a:off x="457200" y="1412777"/>
            <a:ext cx="8229600" cy="4713388"/>
          </a:xfrm>
          <a:prstGeom prst="rect">
            <a:avLst/>
          </a:prstGeom>
        </p:spPr>
        <p:txBody>
          <a:bodyPr>
            <a:normAutofit/>
          </a:bodyPr>
          <a:lstStyle>
            <a:lvl1pPr marL="342900" indent="-342900" algn="r" rtl="1">
              <a:buClr>
                <a:schemeClr val="tx2"/>
              </a:buClr>
              <a:buFont typeface="Wingdings" pitchFamily="2" charset="2"/>
              <a:buChar char="§"/>
              <a:defRPr>
                <a:cs typeface="B Nazanin" pitchFamily="2" charset="-78"/>
              </a:defRPr>
            </a:lvl1pPr>
            <a:lvl2pPr marL="742950" indent="-285750" algn="r" rtl="1">
              <a:buClr>
                <a:schemeClr val="tx2"/>
              </a:buClr>
              <a:buSzPct val="80000"/>
              <a:buFont typeface="Wingdings" pitchFamily="2" charset="2"/>
              <a:buChar char="v"/>
              <a:defRPr>
                <a:cs typeface="B Nazanin" pitchFamily="2" charset="-78"/>
              </a:defRPr>
            </a:lvl2pPr>
            <a:lvl3pPr algn="r" rtl="1">
              <a:buClr>
                <a:schemeClr val="tx2"/>
              </a:buClr>
              <a:defRPr>
                <a:cs typeface="B Nazanin" pitchFamily="2" charset="-78"/>
              </a:defRPr>
            </a:lvl3pPr>
            <a:lvl4pPr algn="r" rtl="1">
              <a:buClr>
                <a:schemeClr val="tx2"/>
              </a:buClr>
              <a:defRPr>
                <a:cs typeface="B Nazanin" pitchFamily="2" charset="-78"/>
              </a:defRPr>
            </a:lvl4pPr>
            <a:lvl5pPr algn="r" rtl="1">
              <a:defRPr>
                <a:cs typeface="B Nazanin"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Slide Number Placeholder 5"/>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200">
                <a:solidFill>
                  <a:schemeClr val="tx1">
                    <a:lumMod val="75000"/>
                    <a:lumOff val="25000"/>
                  </a:schemeClr>
                </a:solidFill>
                <a:latin typeface="+mn-lt"/>
                <a:cs typeface="B Nazanin" pitchFamily="2" charset="-78"/>
              </a:defRPr>
            </a:lvl1pPr>
          </a:lstStyle>
          <a:p>
            <a:pPr>
              <a:defRPr/>
            </a:pPr>
            <a:fld id="{8919A404-4E9B-425F-AA8B-32DD3BDD7A84}" type="slidenum">
              <a:rPr lang="en-US"/>
              <a:pPr>
                <a:defRPr/>
              </a:pPr>
              <a:t>‹#›</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0960A5"/>
                </a:solidFill>
              </a:defRPr>
            </a:lvl1pPr>
          </a:lstStyle>
          <a:p>
            <a:r>
              <a:rPr lang="en-US" smtClean="0"/>
              <a:t>Click to edit Master title style</a:t>
            </a:r>
            <a:endParaRPr lang="de-DE"/>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200">
                <a:solidFill>
                  <a:schemeClr val="tx1">
                    <a:lumMod val="75000"/>
                    <a:lumOff val="25000"/>
                  </a:schemeClr>
                </a:solidFill>
                <a:latin typeface="+mn-lt"/>
                <a:cs typeface="B Nazanin" pitchFamily="2" charset="-78"/>
              </a:defRPr>
            </a:lvl1pPr>
          </a:lstStyle>
          <a:p>
            <a:pPr>
              <a:defRPr/>
            </a:pPr>
            <a:fld id="{C2F85AC1-6EBF-4E8E-8081-FCD9B6D8B331}" type="slidenum">
              <a:rPr/>
              <a:pPr>
                <a:defRPr/>
              </a:pPr>
              <a:t>‹#›</a:t>
            </a:fld>
            <a:endParaRP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38306"/>
            <a:ext cx="8229600" cy="779332"/>
          </a:xfrm>
          <a:prstGeom prst="rect">
            <a:avLst/>
          </a:prstGeom>
        </p:spPr>
        <p:txBody>
          <a:bodyPr/>
          <a:lstStyle>
            <a:lvl1pPr rtl="1">
              <a:defRPr>
                <a:solidFill>
                  <a:srgbClr val="0960A5"/>
                </a:solidFill>
                <a:cs typeface="B Nazanin" pitchFamily="2" charset="-78"/>
              </a:defRPr>
            </a:lvl1pPr>
          </a:lstStyle>
          <a:p>
            <a:r>
              <a:rPr lang="en-US" dirty="0" smtClean="0"/>
              <a:t>Click to edit Master title style</a:t>
            </a:r>
            <a:endParaRPr lang="de-DE" dirty="0"/>
          </a:p>
        </p:txBody>
      </p:sp>
      <p:sp>
        <p:nvSpPr>
          <p:cNvPr id="3" name="Content Placeholder 2"/>
          <p:cNvSpPr>
            <a:spLocks noGrp="1"/>
          </p:cNvSpPr>
          <p:nvPr>
            <p:ph sz="half" idx="1"/>
          </p:nvPr>
        </p:nvSpPr>
        <p:spPr>
          <a:xfrm>
            <a:off x="457200" y="1600201"/>
            <a:ext cx="4038600" cy="4525963"/>
          </a:xfrm>
          <a:prstGeom prst="rect">
            <a:avLst/>
          </a:prstGeom>
        </p:spPr>
        <p:txBody>
          <a:bodyPr/>
          <a:lstStyle>
            <a:lvl1pPr algn="r" rtl="1">
              <a:defRPr sz="2800">
                <a:cs typeface="B Nazanin" pitchFamily="2" charset="-78"/>
              </a:defRPr>
            </a:lvl1pPr>
            <a:lvl2pPr algn="r" rtl="1">
              <a:defRPr sz="2400">
                <a:cs typeface="B Nazanin" pitchFamily="2" charset="-78"/>
              </a:defRPr>
            </a:lvl2pPr>
            <a:lvl3pPr algn="r" rtl="1">
              <a:defRPr sz="2000">
                <a:cs typeface="B Nazanin" pitchFamily="2" charset="-78"/>
              </a:defRPr>
            </a:lvl3pPr>
            <a:lvl4pPr algn="r" rtl="1">
              <a:defRPr sz="1800">
                <a:cs typeface="B Nazanin" pitchFamily="2" charset="-78"/>
              </a:defRPr>
            </a:lvl4pPr>
            <a:lvl5pPr algn="r" rtl="1">
              <a:defRPr sz="1800">
                <a:cs typeface="B Nazanin" pitchFamily="2" charset="-78"/>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648200" y="1600201"/>
            <a:ext cx="4038600" cy="4525963"/>
          </a:xfrm>
          <a:prstGeom prst="rect">
            <a:avLst/>
          </a:prstGeom>
        </p:spPr>
        <p:txBody>
          <a:bodyPr/>
          <a:lstStyle>
            <a:lvl1pPr algn="r" rtl="1">
              <a:defRPr sz="2800">
                <a:cs typeface="B Nazanin" pitchFamily="2" charset="-78"/>
              </a:defRPr>
            </a:lvl1pPr>
            <a:lvl2pPr algn="r" rtl="1">
              <a:defRPr sz="2400">
                <a:cs typeface="B Nazanin" pitchFamily="2" charset="-78"/>
              </a:defRPr>
            </a:lvl2pPr>
            <a:lvl3pPr algn="r" rtl="1">
              <a:defRPr sz="2000">
                <a:cs typeface="B Nazanin" pitchFamily="2" charset="-78"/>
              </a:defRPr>
            </a:lvl3pPr>
            <a:lvl4pPr algn="r" rtl="1">
              <a:defRPr sz="1800">
                <a:cs typeface="B Nazanin" pitchFamily="2" charset="-78"/>
              </a:defRPr>
            </a:lvl4pPr>
            <a:lvl5pPr algn="r" rtl="1">
              <a:defRPr sz="1800">
                <a:cs typeface="B Nazanin" pitchFamily="2" charset="-78"/>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Slide Number Placeholder 6"/>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7441E4E0-C78A-4655-B4BC-8E8A95AA8C13}" type="slidenum">
              <a:rPr/>
              <a:pPr>
                <a:defRPr/>
              </a:pPr>
              <a:t>‹#›</a:t>
            </a:fld>
            <a:endParaRPr/>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lgn="r" rtl="1">
              <a:buNone/>
              <a:defRPr sz="2400" b="1">
                <a:cs typeface="B Nazanin" pitchFamily="2" charset="-7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lgn="r" rtl="1">
              <a:defRPr sz="2400">
                <a:cs typeface="B Nazanin" pitchFamily="2" charset="-78"/>
              </a:defRPr>
            </a:lvl1pPr>
            <a:lvl2pPr algn="r" rtl="1">
              <a:defRPr sz="2000">
                <a:cs typeface="B Nazanin" pitchFamily="2" charset="-78"/>
              </a:defRPr>
            </a:lvl2pPr>
            <a:lvl3pPr algn="r" rtl="1">
              <a:defRPr sz="1800">
                <a:cs typeface="B Nazanin" pitchFamily="2" charset="-78"/>
              </a:defRPr>
            </a:lvl3pPr>
            <a:lvl4pPr algn="r" rtl="1">
              <a:defRPr sz="1600">
                <a:cs typeface="B Nazanin" pitchFamily="2" charset="-78"/>
              </a:defRPr>
            </a:lvl4pPr>
            <a:lvl5pPr algn="r" rtl="1">
              <a:defRPr sz="1600">
                <a:cs typeface="B Nazanin" pitchFamily="2" charset="-78"/>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lgn="r" rtl="1">
              <a:buNone/>
              <a:defRPr sz="2400" b="1">
                <a:cs typeface="B Nazanin" pitchFamily="2" charset="-7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lgn="r" rtl="1">
              <a:defRPr sz="2400">
                <a:cs typeface="B Nazanin" pitchFamily="2" charset="-78"/>
              </a:defRPr>
            </a:lvl1pPr>
            <a:lvl2pPr algn="r" rtl="1">
              <a:defRPr sz="2000">
                <a:cs typeface="B Nazanin" pitchFamily="2" charset="-78"/>
              </a:defRPr>
            </a:lvl2pPr>
            <a:lvl3pPr algn="r" rtl="1">
              <a:defRPr sz="1800">
                <a:cs typeface="B Nazanin" pitchFamily="2" charset="-78"/>
              </a:defRPr>
            </a:lvl3pPr>
            <a:lvl4pPr algn="r" rtl="1">
              <a:defRPr sz="1600">
                <a:cs typeface="B Nazanin" pitchFamily="2" charset="-78"/>
              </a:defRPr>
            </a:lvl4pPr>
            <a:lvl5pPr algn="r" rtl="1">
              <a:defRPr sz="1600">
                <a:cs typeface="B Nazanin" pitchFamily="2" charset="-78"/>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10" name="Title 1"/>
          <p:cNvSpPr>
            <a:spLocks noGrp="1"/>
          </p:cNvSpPr>
          <p:nvPr>
            <p:ph type="title"/>
          </p:nvPr>
        </p:nvSpPr>
        <p:spPr>
          <a:xfrm>
            <a:off x="457200" y="638306"/>
            <a:ext cx="8229600" cy="779332"/>
          </a:xfrm>
          <a:prstGeom prst="rect">
            <a:avLst/>
          </a:prstGeom>
        </p:spPr>
        <p:txBody>
          <a:bodyPr/>
          <a:lstStyle>
            <a:lvl1pPr rtl="1">
              <a:defRPr>
                <a:solidFill>
                  <a:srgbClr val="0960A5"/>
                </a:solidFill>
                <a:cs typeface="B Nazanin" pitchFamily="2" charset="-78"/>
              </a:defRPr>
            </a:lvl1pPr>
          </a:lstStyle>
          <a:p>
            <a:r>
              <a:rPr lang="en-US" dirty="0" smtClean="0"/>
              <a:t>Click to edit Master title style</a:t>
            </a:r>
            <a:endParaRPr lang="de-DE" dirty="0"/>
          </a:p>
        </p:txBody>
      </p:sp>
      <p:sp>
        <p:nvSpPr>
          <p:cNvPr id="7" name="Slide Number Placeholder 8"/>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9277744E-A873-4B80-A6F5-7F888C95055C}" type="slidenum">
              <a:rPr/>
              <a:pPr>
                <a:defRPr/>
              </a:pPr>
              <a:t>‹#›</a:t>
            </a:fld>
            <a:endParaRPr/>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638306"/>
            <a:ext cx="8229600" cy="779332"/>
          </a:xfrm>
          <a:prstGeom prst="rect">
            <a:avLst/>
          </a:prstGeom>
        </p:spPr>
        <p:txBody>
          <a:bodyPr/>
          <a:lstStyle>
            <a:lvl1pPr rtl="1">
              <a:defRPr>
                <a:solidFill>
                  <a:srgbClr val="0960A5"/>
                </a:solidFill>
                <a:cs typeface="B Nazanin" pitchFamily="2" charset="-78"/>
              </a:defRPr>
            </a:lvl1pPr>
          </a:lstStyle>
          <a:p>
            <a:r>
              <a:rPr lang="en-US" dirty="0" smtClean="0"/>
              <a:t>Click to edit Master title style</a:t>
            </a:r>
            <a:endParaRPr lang="de-DE" dirty="0"/>
          </a:p>
        </p:txBody>
      </p:sp>
      <p:sp>
        <p:nvSpPr>
          <p:cNvPr id="3" name="Slide Number Placeholder 4"/>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F6976BFC-E406-4F2E-A088-A39DD2D9553F}" type="slidenum">
              <a:rPr/>
              <a:pPr>
                <a:defRPr/>
              </a:pPr>
              <a:t>‹#›</a:t>
            </a:fld>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351FA475-577F-403A-9726-F1DDF42A061B}" type="slidenum">
              <a:rPr/>
              <a:pPr>
                <a:defRPr/>
              </a:pPr>
              <a:t>‹#›</a:t>
            </a:fld>
            <a:endParaRP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38306"/>
            <a:ext cx="3008313" cy="796794"/>
          </a:xfrm>
          <a:prstGeom prst="rect">
            <a:avLst/>
          </a:prstGeom>
        </p:spPr>
        <p:txBody>
          <a:bodyPr anchor="b"/>
          <a:lstStyle>
            <a:lvl1pPr algn="r" rtl="1">
              <a:defRPr sz="2000" b="1">
                <a:solidFill>
                  <a:srgbClr val="0960A5"/>
                </a:solidFill>
                <a:cs typeface="B Nazanin" pitchFamily="2" charset="-78"/>
              </a:defRPr>
            </a:lvl1pPr>
          </a:lstStyle>
          <a:p>
            <a:r>
              <a:rPr lang="en-US" dirty="0" smtClean="0"/>
              <a:t>Click to edit Master title style</a:t>
            </a:r>
            <a:endParaRPr lang="de-DE" dirty="0"/>
          </a:p>
        </p:txBody>
      </p:sp>
      <p:sp>
        <p:nvSpPr>
          <p:cNvPr id="3" name="Content Placeholder 2"/>
          <p:cNvSpPr>
            <a:spLocks noGrp="1"/>
          </p:cNvSpPr>
          <p:nvPr>
            <p:ph idx="1"/>
          </p:nvPr>
        </p:nvSpPr>
        <p:spPr>
          <a:xfrm>
            <a:off x="3575050" y="638307"/>
            <a:ext cx="5111751" cy="5487857"/>
          </a:xfrm>
          <a:prstGeom prst="rect">
            <a:avLst/>
          </a:prstGeom>
        </p:spPr>
        <p:txBody>
          <a:bodyPr/>
          <a:lstStyle>
            <a:lvl1pPr algn="r" rtl="1">
              <a:defRPr sz="3200">
                <a:cs typeface="B Nazanin" pitchFamily="2" charset="-78"/>
              </a:defRPr>
            </a:lvl1pPr>
            <a:lvl2pPr algn="r" rtl="1">
              <a:defRPr sz="2800">
                <a:cs typeface="B Nazanin" pitchFamily="2" charset="-78"/>
              </a:defRPr>
            </a:lvl2pPr>
            <a:lvl3pPr algn="r" rtl="1">
              <a:defRPr sz="2400">
                <a:cs typeface="B Nazanin" pitchFamily="2" charset="-78"/>
              </a:defRPr>
            </a:lvl3pPr>
            <a:lvl4pPr algn="r" rtl="1">
              <a:defRPr sz="2000">
                <a:cs typeface="B Nazanin" pitchFamily="2" charset="-78"/>
              </a:defRPr>
            </a:lvl4pPr>
            <a:lvl5pPr algn="r" rtl="1">
              <a:defRPr sz="2000">
                <a:cs typeface="B Nazanin" pitchFamily="2" charset="-78"/>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Text Placeholder 3"/>
          <p:cNvSpPr>
            <a:spLocks noGrp="1"/>
          </p:cNvSpPr>
          <p:nvPr>
            <p:ph type="body" sz="half" idx="2"/>
          </p:nvPr>
        </p:nvSpPr>
        <p:spPr>
          <a:xfrm>
            <a:off x="457201" y="1435101"/>
            <a:ext cx="3008313" cy="4691063"/>
          </a:xfrm>
          <a:prstGeom prst="rect">
            <a:avLst/>
          </a:prstGeom>
        </p:spPr>
        <p:txBody>
          <a:bodyPr/>
          <a:lstStyle>
            <a:lvl1pPr marL="0" indent="0" algn="r" rtl="1">
              <a:buNone/>
              <a:defRPr sz="1400">
                <a:cs typeface="B Nazanin" pitchFamily="2" charset="-7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95C9C48F-C3AF-420A-9C85-E35A6B8CDCA8}" type="slidenum">
              <a:rPr/>
              <a:pPr>
                <a:defRPr/>
              </a:pPr>
              <a:t>‹#›</a:t>
            </a:fld>
            <a:endParaRPr/>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r" rtl="1">
              <a:defRPr sz="2000" b="1">
                <a:cs typeface="B Nazanin" pitchFamily="2" charset="-78"/>
              </a:defRPr>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lgn="r" rtl="1">
              <a:buNone/>
              <a:defRPr sz="3200">
                <a:cs typeface="B Nazanin" pitchFamily="2" charset="-7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lgn="r" rtl="1">
              <a:buNone/>
              <a:defRPr sz="1400">
                <a:cs typeface="B Nazanin" pitchFamily="2" charset="-7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a:xfrm>
            <a:off x="6553200" y="6356350"/>
            <a:ext cx="2133600" cy="365125"/>
          </a:xfrm>
          <a:prstGeom prst="rect">
            <a:avLst/>
          </a:prstGeom>
        </p:spPr>
        <p:txBody>
          <a:bodyPr/>
          <a:lstStyle>
            <a:lvl1pPr algn="ctr" rtl="1" fontAlgn="auto">
              <a:spcBef>
                <a:spcPts val="0"/>
              </a:spcBef>
              <a:spcAft>
                <a:spcPts val="0"/>
              </a:spcAft>
              <a:defRPr lang="de-DE" sz="1400">
                <a:solidFill>
                  <a:schemeClr val="tx1">
                    <a:lumMod val="75000"/>
                    <a:lumOff val="25000"/>
                  </a:schemeClr>
                </a:solidFill>
                <a:latin typeface="+mn-lt"/>
                <a:cs typeface="B Nazanin" pitchFamily="2" charset="-78"/>
              </a:defRPr>
            </a:lvl1pPr>
          </a:lstStyle>
          <a:p>
            <a:pPr>
              <a:defRPr/>
            </a:pPr>
            <a:fld id="{547EF422-60E8-406D-966A-539C75D17F51}" type="slidenum">
              <a:rPr/>
              <a:pPr>
                <a:defRPr/>
              </a:pPr>
              <a:t>‹#›</a:t>
            </a:fld>
            <a:endParaRPr/>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lgn="ctr" rtl="1" fontAlgn="auto">
              <a:spcBef>
                <a:spcPts val="0"/>
              </a:spcBef>
              <a:spcAft>
                <a:spcPts val="0"/>
              </a:spcAft>
              <a:defRPr sz="1400">
                <a:solidFill>
                  <a:schemeClr val="tx2">
                    <a:lumMod val="60000"/>
                    <a:lumOff val="40000"/>
                  </a:schemeClr>
                </a:solidFill>
                <a:latin typeface="+mn-lt"/>
                <a:cs typeface="B Nazanin" pitchFamily="2" charset="-78"/>
              </a:defRPr>
            </a:lvl1pPr>
          </a:lstStyle>
          <a:p>
            <a:pPr>
              <a:defRPr/>
            </a:pPr>
            <a:r>
              <a:rPr lang="fa-IR" dirty="0" smtClean="0"/>
              <a:t>پژوهشگاه ارتباطات و فناوری اطلاعات</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31825"/>
            <a:ext cx="8229600" cy="7858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de-DE"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smtClean="0"/>
          </a:p>
        </p:txBody>
      </p:sp>
      <p:pic>
        <p:nvPicPr>
          <p:cNvPr id="1028" name="Picture 1"/>
          <p:cNvPicPr>
            <a:picLocks noChangeAspect="1"/>
          </p:cNvPicPr>
          <p:nvPr userDrawn="1"/>
        </p:nvPicPr>
        <p:blipFill>
          <a:blip r:embed="rId13"/>
          <a:srcRect/>
          <a:stretch>
            <a:fillRect/>
          </a:stretch>
        </p:blipFill>
        <p:spPr bwMode="auto">
          <a:xfrm>
            <a:off x="6403975" y="52388"/>
            <a:ext cx="2619375" cy="815975"/>
          </a:xfrm>
          <a:prstGeom prst="rect">
            <a:avLst/>
          </a:prstGeom>
          <a:noFill/>
          <a:ln w="9525">
            <a:noFill/>
            <a:miter lim="800000"/>
            <a:headEnd/>
            <a:tailEnd/>
          </a:ln>
        </p:spPr>
      </p:pic>
      <p:pic>
        <p:nvPicPr>
          <p:cNvPr id="1029" name="Picture 2"/>
          <p:cNvPicPr>
            <a:picLocks noChangeAspect="1"/>
          </p:cNvPicPr>
          <p:nvPr userDrawn="1"/>
        </p:nvPicPr>
        <p:blipFill>
          <a:blip r:embed="rId14"/>
          <a:srcRect/>
          <a:stretch>
            <a:fillRect/>
          </a:stretch>
        </p:blipFill>
        <p:spPr bwMode="auto">
          <a:xfrm>
            <a:off x="0" y="4572000"/>
            <a:ext cx="2466975" cy="2286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iming>
    <p:tnLst>
      <p:par>
        <p:cTn id="1" dur="indefinite" restart="never" nodeType="tmRoot"/>
      </p:par>
    </p:tnLst>
  </p:timing>
  <p:hf hdr="0"/>
  <p:txStyles>
    <p:titleStyle>
      <a:lvl1pPr algn="ctr" rtl="1" eaLnBrk="0" fontAlgn="base" hangingPunct="0">
        <a:spcBef>
          <a:spcPct val="0"/>
        </a:spcBef>
        <a:spcAft>
          <a:spcPct val="0"/>
        </a:spcAft>
        <a:defRPr sz="4400" kern="1200">
          <a:solidFill>
            <a:srgbClr val="222D72"/>
          </a:solidFill>
          <a:latin typeface="+mj-lt"/>
          <a:ea typeface="+mj-ea"/>
          <a:cs typeface="B Nazanin" pitchFamily="2" charset="-78"/>
        </a:defRPr>
      </a:lvl1pPr>
      <a:lvl2pPr algn="ctr" rtl="1" eaLnBrk="0" fontAlgn="base" hangingPunct="0">
        <a:spcBef>
          <a:spcPct val="0"/>
        </a:spcBef>
        <a:spcAft>
          <a:spcPct val="0"/>
        </a:spcAft>
        <a:defRPr sz="4400">
          <a:solidFill>
            <a:srgbClr val="222D72"/>
          </a:solidFill>
          <a:latin typeface="Calibri" pitchFamily="34" charset="0"/>
          <a:cs typeface="B Nazanin" pitchFamily="2" charset="-78"/>
        </a:defRPr>
      </a:lvl2pPr>
      <a:lvl3pPr algn="ctr" rtl="1" eaLnBrk="0" fontAlgn="base" hangingPunct="0">
        <a:spcBef>
          <a:spcPct val="0"/>
        </a:spcBef>
        <a:spcAft>
          <a:spcPct val="0"/>
        </a:spcAft>
        <a:defRPr sz="4400">
          <a:solidFill>
            <a:srgbClr val="222D72"/>
          </a:solidFill>
          <a:latin typeface="Calibri" pitchFamily="34" charset="0"/>
          <a:cs typeface="B Nazanin" pitchFamily="2" charset="-78"/>
        </a:defRPr>
      </a:lvl3pPr>
      <a:lvl4pPr algn="ctr" rtl="1" eaLnBrk="0" fontAlgn="base" hangingPunct="0">
        <a:spcBef>
          <a:spcPct val="0"/>
        </a:spcBef>
        <a:spcAft>
          <a:spcPct val="0"/>
        </a:spcAft>
        <a:defRPr sz="4400">
          <a:solidFill>
            <a:srgbClr val="222D72"/>
          </a:solidFill>
          <a:latin typeface="Calibri" pitchFamily="34" charset="0"/>
          <a:cs typeface="B Nazanin" pitchFamily="2" charset="-78"/>
        </a:defRPr>
      </a:lvl4pPr>
      <a:lvl5pPr algn="ctr" rtl="1" eaLnBrk="0" fontAlgn="base" hangingPunct="0">
        <a:spcBef>
          <a:spcPct val="0"/>
        </a:spcBef>
        <a:spcAft>
          <a:spcPct val="0"/>
        </a:spcAft>
        <a:defRPr sz="4400">
          <a:solidFill>
            <a:srgbClr val="222D72"/>
          </a:solidFill>
          <a:latin typeface="Calibri" pitchFamily="34" charset="0"/>
          <a:cs typeface="B Nazanin" pitchFamily="2" charset="-78"/>
        </a:defRPr>
      </a:lvl5pPr>
      <a:lvl6pPr marL="457200" algn="ctr" rtl="1" fontAlgn="base">
        <a:spcBef>
          <a:spcPct val="0"/>
        </a:spcBef>
        <a:spcAft>
          <a:spcPct val="0"/>
        </a:spcAft>
        <a:defRPr sz="4400">
          <a:solidFill>
            <a:srgbClr val="222D72"/>
          </a:solidFill>
          <a:latin typeface="Calibri" pitchFamily="34" charset="0"/>
          <a:cs typeface="B Nazanin" pitchFamily="2" charset="-78"/>
        </a:defRPr>
      </a:lvl6pPr>
      <a:lvl7pPr marL="914400" algn="ctr" rtl="1" fontAlgn="base">
        <a:spcBef>
          <a:spcPct val="0"/>
        </a:spcBef>
        <a:spcAft>
          <a:spcPct val="0"/>
        </a:spcAft>
        <a:defRPr sz="4400">
          <a:solidFill>
            <a:srgbClr val="222D72"/>
          </a:solidFill>
          <a:latin typeface="Calibri" pitchFamily="34" charset="0"/>
          <a:cs typeface="B Nazanin" pitchFamily="2" charset="-78"/>
        </a:defRPr>
      </a:lvl7pPr>
      <a:lvl8pPr marL="1371600" algn="ctr" rtl="1" fontAlgn="base">
        <a:spcBef>
          <a:spcPct val="0"/>
        </a:spcBef>
        <a:spcAft>
          <a:spcPct val="0"/>
        </a:spcAft>
        <a:defRPr sz="4400">
          <a:solidFill>
            <a:srgbClr val="222D72"/>
          </a:solidFill>
          <a:latin typeface="Calibri" pitchFamily="34" charset="0"/>
          <a:cs typeface="B Nazanin" pitchFamily="2" charset="-78"/>
        </a:defRPr>
      </a:lvl8pPr>
      <a:lvl9pPr marL="1828800" algn="ctr" rtl="1" fontAlgn="base">
        <a:spcBef>
          <a:spcPct val="0"/>
        </a:spcBef>
        <a:spcAft>
          <a:spcPct val="0"/>
        </a:spcAft>
        <a:defRPr sz="4400">
          <a:solidFill>
            <a:srgbClr val="222D72"/>
          </a:solidFill>
          <a:latin typeface="Calibri" pitchFamily="34" charset="0"/>
          <a:cs typeface="B Nazanin"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B Nazanin" pitchFamily="2" charset="-78"/>
        </a:defRPr>
      </a:lvl1pPr>
      <a:lvl2pPr marL="742950" indent="-285750" algn="r" rtl="1" eaLnBrk="0" fontAlgn="base" hangingPunct="0">
        <a:spcBef>
          <a:spcPct val="20000"/>
        </a:spcBef>
        <a:spcAft>
          <a:spcPct val="0"/>
        </a:spcAft>
        <a:buFont typeface="Arial" charset="0"/>
        <a:buChar char="–"/>
        <a:defRPr sz="2400" kern="1200">
          <a:solidFill>
            <a:schemeClr val="tx1"/>
          </a:solidFill>
          <a:latin typeface="+mn-lt"/>
          <a:ea typeface="+mn-ea"/>
          <a:cs typeface="B Nazanin" pitchFamily="2" charset="-78"/>
        </a:defRPr>
      </a:lvl2pPr>
      <a:lvl3pPr marL="1143000" indent="-228600" algn="r" rtl="1" eaLnBrk="0" fontAlgn="base" hangingPunct="0">
        <a:spcBef>
          <a:spcPct val="20000"/>
        </a:spcBef>
        <a:spcAft>
          <a:spcPct val="0"/>
        </a:spcAft>
        <a:buFont typeface="Arial" charset="0"/>
        <a:buChar char="•"/>
        <a:defRPr sz="2200" kern="1200">
          <a:solidFill>
            <a:schemeClr val="tx1"/>
          </a:solidFill>
          <a:latin typeface="+mn-lt"/>
          <a:ea typeface="+mn-ea"/>
          <a:cs typeface="B Nazanin" pitchFamily="2" charset="-78"/>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B Nazanin" pitchFamily="2" charset="-78"/>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B Nazanin"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108-&#1583;&#1575;&#1606;&#1604;&#1608;&#1583;%20&#1587;&#1608;&#1585;&#1607;%20%20&#1575;&#1604;&#1705;&#1608;&#1579;&#1585;.mp3" TargetMode="External"/><Relationship Id="rId2" Type="http://schemas.openxmlformats.org/officeDocument/2006/relationships/hyperlink" Target="ghoran%203%20da%2057%20sa%20dvd.m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1606;&#1605;&#1608;&#1606;&#1607;%20&#1588;&#1585;&#1581;%20&#1582;&#1583;&#1605;&#1575;&#1578;.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1606;&#1605;&#1608;&#1606;&#1607;%20&#1576;&#1583;%20&#1582;&#1585;&#1608;&#1580;&#1740;%20&#1578;&#1575;&#1740;&#1578;&#1604;&#1740;.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36079" y="932528"/>
            <a:ext cx="8135938" cy="3072536"/>
          </a:xfrm>
          <a:noFill/>
          <a:ln>
            <a:noFill/>
          </a:ln>
        </p:spPr>
        <p:txBody>
          <a:bodyPr>
            <a:normAutofit/>
          </a:bodyPr>
          <a:lstStyle/>
          <a:p>
            <a:pPr eaLnBrk="1" hangingPunct="1"/>
            <a:r>
              <a:rPr lang="fa-IR" sz="5400" dirty="0" smtClean="0">
                <a:solidFill>
                  <a:schemeClr val="tx1"/>
                </a:solidFill>
                <a:latin typeface="IranNastaliq" panose="02000503000000020003" pitchFamily="2" charset="0"/>
                <a:cs typeface="IranNastaliq" panose="02000503000000020003" pitchFamily="2" charset="0"/>
              </a:rPr>
              <a:t>کارگاه آموزشی تدوین شناسنامه پژوهشی</a:t>
            </a:r>
            <a:endParaRPr sz="3600" dirty="0" smtClean="0">
              <a:solidFill>
                <a:schemeClr val="tx1"/>
              </a:solidFill>
              <a:latin typeface="IranNastaliq" panose="02000503000000020003" pitchFamily="2" charset="0"/>
              <a:cs typeface="IranNastaliq" panose="02000503000000020003" pitchFamily="2" charset="0"/>
            </a:endParaRPr>
          </a:p>
        </p:txBody>
      </p:sp>
      <p:sp>
        <p:nvSpPr>
          <p:cNvPr id="12291" name="Subtitle 2"/>
          <p:cNvSpPr>
            <a:spLocks noGrp="1"/>
          </p:cNvSpPr>
          <p:nvPr>
            <p:ph type="subTitle" idx="1"/>
          </p:nvPr>
        </p:nvSpPr>
        <p:spPr>
          <a:xfrm>
            <a:off x="1347341" y="3140969"/>
            <a:ext cx="6400800" cy="1368151"/>
          </a:xfrm>
        </p:spPr>
        <p:txBody>
          <a:bodyPr>
            <a:normAutofit/>
          </a:bodyPr>
          <a:lstStyle/>
          <a:p>
            <a:pPr marL="0" indent="0" algn="ctr" eaLnBrk="1" hangingPunct="1">
              <a:buFont typeface="Arial" charset="0"/>
              <a:buNone/>
            </a:pPr>
            <a:r>
              <a:rPr lang="fa-IR" sz="2000" dirty="0" smtClean="0">
                <a:solidFill>
                  <a:schemeClr val="tx2"/>
                </a:solidFill>
                <a:cs typeface="B Homa" panose="00000400000000000000" pitchFamily="2" charset="-78"/>
              </a:rPr>
              <a:t>معاونت پژوهش و توسعه ارتباطات علمی</a:t>
            </a:r>
          </a:p>
          <a:p>
            <a:pPr marL="0" indent="0" algn="ctr" eaLnBrk="1" hangingPunct="1">
              <a:buFont typeface="Arial" charset="0"/>
              <a:buNone/>
            </a:pPr>
            <a:r>
              <a:rPr lang="fa-IR" dirty="0" smtClean="0">
                <a:solidFill>
                  <a:schemeClr val="tx2"/>
                </a:solidFill>
                <a:cs typeface="B Homa" panose="00000400000000000000" pitchFamily="2" charset="-78"/>
              </a:rPr>
              <a:t>دفتر امور پژوهشی</a:t>
            </a:r>
            <a:endParaRPr dirty="0" smtClean="0">
              <a:solidFill>
                <a:schemeClr val="tx2"/>
              </a:solidFill>
              <a:cs typeface="B Homa" panose="00000400000000000000" pitchFamily="2" charset="-78"/>
            </a:endParaRPr>
          </a:p>
        </p:txBody>
      </p:sp>
      <p:sp>
        <p:nvSpPr>
          <p:cNvPr id="12292" name="AutoShape 2" descr="https://encrypted-tbn0.gstatic.com/images?q=tbn:ANd9GcSJNi8YzXD3WNTn-vblZbMnXvtzIu3VHEE62UxLU3UgerBIsXBP"/>
          <p:cNvSpPr>
            <a:spLocks noChangeAspect="1" noChangeArrowheads="1"/>
          </p:cNvSpPr>
          <p:nvPr/>
        </p:nvSpPr>
        <p:spPr bwMode="auto">
          <a:xfrm>
            <a:off x="155575" y="-1874838"/>
            <a:ext cx="2752725" cy="3905251"/>
          </a:xfrm>
          <a:prstGeom prst="rect">
            <a:avLst/>
          </a:prstGeom>
          <a:noFill/>
          <a:ln w="9525">
            <a:noFill/>
            <a:miter lim="800000"/>
            <a:headEnd/>
            <a:tailEnd/>
          </a:ln>
        </p:spPr>
        <p:txBody>
          <a:bodyPr/>
          <a:lstStyle/>
          <a:p>
            <a:endParaRPr lang="en-US">
              <a:latin typeface="Calibri" pitchFamily="34" charset="0"/>
            </a:endParaRPr>
          </a:p>
        </p:txBody>
      </p:sp>
      <p:sp>
        <p:nvSpPr>
          <p:cNvPr id="5" name="Subtitle 2"/>
          <p:cNvSpPr txBox="1">
            <a:spLocks/>
          </p:cNvSpPr>
          <p:nvPr/>
        </p:nvSpPr>
        <p:spPr>
          <a:xfrm>
            <a:off x="3603179" y="5500688"/>
            <a:ext cx="1889125" cy="500062"/>
          </a:xfrm>
          <a:prstGeom prst="rect">
            <a:avLst/>
          </a:prstGeom>
        </p:spPr>
        <p:txBody>
          <a:bodyPr>
            <a:normAutofit/>
          </a:bodyPr>
          <a:lstStyle>
            <a:lvl1pPr marL="342900" indent="-342900" algn="r" defTabSz="914400" rtl="1" eaLnBrk="1" latinLnBrk="0" hangingPunct="1">
              <a:spcBef>
                <a:spcPct val="20000"/>
              </a:spcBef>
              <a:buFont typeface="Arial" pitchFamily="34" charset="0"/>
              <a:buChar char="•"/>
              <a:defRPr lang="de-DE" sz="3200" kern="1200">
                <a:solidFill>
                  <a:schemeClr val="tx1">
                    <a:lumMod val="85000"/>
                    <a:lumOff val="15000"/>
                  </a:schemeClr>
                </a:solidFill>
                <a:latin typeface="+mn-lt"/>
                <a:ea typeface="+mn-ea"/>
                <a:cs typeface="B Nazanin" pitchFamily="2" charset="-78"/>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B Nazanin" pitchFamily="2" charset="-78"/>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B Nazanin" pitchFamily="2" charset="-78"/>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B Nazanin" pitchFamily="2" charset="-78"/>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B Nazanin"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fa-IR" sz="2000" b="1" dirty="0" smtClean="0">
                <a:solidFill>
                  <a:srgbClr val="1BA0AF"/>
                </a:solidFill>
              </a:rPr>
              <a:t>تاريخ</a:t>
            </a:r>
            <a:r>
              <a:rPr lang="fa-IR" sz="2000" b="1" dirty="0" smtClean="0"/>
              <a:t>: </a:t>
            </a:r>
            <a:r>
              <a:rPr lang="fa-IR" sz="2000" b="1" dirty="0" smtClean="0">
                <a:solidFill>
                  <a:schemeClr val="tx2">
                    <a:lumMod val="60000"/>
                    <a:lumOff val="40000"/>
                  </a:schemeClr>
                </a:solidFill>
              </a:rPr>
              <a:t>97/08/29</a:t>
            </a:r>
          </a:p>
        </p:txBody>
      </p:sp>
      <p:sp>
        <p:nvSpPr>
          <p:cNvPr id="6" name="Subtitle 2">
            <a:hlinkClick r:id="rId2" action="ppaction://hlinkfile"/>
          </p:cNvPr>
          <p:cNvSpPr txBox="1">
            <a:spLocks/>
          </p:cNvSpPr>
          <p:nvPr/>
        </p:nvSpPr>
        <p:spPr>
          <a:xfrm>
            <a:off x="8429625" y="6000750"/>
            <a:ext cx="317500" cy="357188"/>
          </a:xfrm>
          <a:prstGeom prst="rect">
            <a:avLst/>
          </a:prstGeom>
        </p:spPr>
        <p:txBody>
          <a:bodyPr>
            <a:normAutofit fontScale="92500" lnSpcReduction="10000"/>
          </a:bodyPr>
          <a:lstStyle>
            <a:lvl1pPr marL="342900" indent="-342900" algn="r" defTabSz="914400" rtl="1" eaLnBrk="1" latinLnBrk="0" hangingPunct="1">
              <a:spcBef>
                <a:spcPct val="20000"/>
              </a:spcBef>
              <a:buFont typeface="Arial" pitchFamily="34" charset="0"/>
              <a:buChar char="•"/>
              <a:defRPr lang="de-DE" sz="3200" kern="1200">
                <a:solidFill>
                  <a:schemeClr val="tx1">
                    <a:lumMod val="85000"/>
                    <a:lumOff val="15000"/>
                  </a:schemeClr>
                </a:solidFill>
                <a:latin typeface="+mn-lt"/>
                <a:ea typeface="+mn-ea"/>
                <a:cs typeface="B Nazanin" pitchFamily="2" charset="-78"/>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B Nazanin" pitchFamily="2" charset="-78"/>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B Nazanin" pitchFamily="2" charset="-78"/>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B Nazanin" pitchFamily="2" charset="-78"/>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B Nazanin"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fa-IR" sz="2000" b="1" dirty="0" smtClean="0">
                <a:solidFill>
                  <a:srgbClr val="1BA0AF"/>
                </a:solidFill>
                <a:hlinkClick r:id="rId3" action="ppaction://hlinkfile"/>
              </a:rPr>
              <a:t>1</a:t>
            </a:r>
            <a:endParaRPr lang="fa-IR" sz="2000" b="1" dirty="0" smtClean="0">
              <a:solidFill>
                <a:srgbClr val="1BA0AF"/>
              </a:solidFill>
            </a:endParaRPr>
          </a:p>
          <a:p>
            <a:pPr marL="0" indent="0" fontAlgn="auto">
              <a:spcAft>
                <a:spcPts val="0"/>
              </a:spcAft>
              <a:buFont typeface="Arial" pitchFamily="34" charset="0"/>
              <a:buNone/>
              <a:defRPr/>
            </a:pPr>
            <a:endParaRPr lang="fa-IR" sz="2000" b="1" dirty="0" smtClean="0">
              <a:solidFill>
                <a:schemeClr val="tx2">
                  <a:lumMod val="60000"/>
                  <a:lumOff val="40000"/>
                </a:schemeClr>
              </a:solidFill>
            </a:endParaRPr>
          </a:p>
        </p:txBody>
      </p:sp>
      <p:sp>
        <p:nvSpPr>
          <p:cNvPr id="8" name="Subtitle 2"/>
          <p:cNvSpPr txBox="1">
            <a:spLocks/>
          </p:cNvSpPr>
          <p:nvPr/>
        </p:nvSpPr>
        <p:spPr bwMode="auto">
          <a:xfrm>
            <a:off x="2908300" y="274556"/>
            <a:ext cx="2214578" cy="500065"/>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0" marR="0" lvl="0" indent="0" algn="ctr" defTabSz="914400" rtl="1" eaLnBrk="1" fontAlgn="base" latinLnBrk="0" hangingPunct="1">
              <a:lnSpc>
                <a:spcPct val="100000"/>
              </a:lnSpc>
              <a:spcBef>
                <a:spcPct val="20000"/>
              </a:spcBef>
              <a:spcAft>
                <a:spcPct val="0"/>
              </a:spcAft>
              <a:buClrTx/>
              <a:buSzTx/>
              <a:buFont typeface="Arial" charset="0"/>
              <a:buNone/>
              <a:tabLst/>
              <a:defRPr/>
            </a:pPr>
            <a:r>
              <a:rPr kumimoji="0" lang="fa-IR" sz="2000" b="0" i="0" u="none" strike="noStrike" kern="1200" cap="none" spc="0" normalizeH="0" baseline="0" noProof="0" dirty="0" smtClean="0">
                <a:ln>
                  <a:noFill/>
                </a:ln>
                <a:solidFill>
                  <a:schemeClr val="tx2"/>
                </a:solidFill>
                <a:effectLst/>
                <a:uLnTx/>
                <a:uFillTx/>
                <a:latin typeface="+mn-lt"/>
                <a:cs typeface="B Fantezy" panose="00000400000000000000" pitchFamily="2" charset="-78"/>
              </a:rPr>
              <a:t>به نام</a:t>
            </a:r>
            <a:r>
              <a:rPr kumimoji="0" lang="fa-IR" sz="2000" b="0" i="0" u="none" strike="noStrike" kern="1200" cap="none" spc="0" normalizeH="0" noProof="0" dirty="0" smtClean="0">
                <a:ln>
                  <a:noFill/>
                </a:ln>
                <a:solidFill>
                  <a:schemeClr val="tx2"/>
                </a:solidFill>
                <a:effectLst/>
                <a:uLnTx/>
                <a:uFillTx/>
                <a:latin typeface="+mn-lt"/>
                <a:cs typeface="B Fantezy" panose="00000400000000000000" pitchFamily="2" charset="-78"/>
              </a:rPr>
              <a:t> خدا</a:t>
            </a:r>
            <a:endParaRPr kumimoji="0" lang="de-DE" sz="2000" b="0" i="0" u="none" strike="noStrike" kern="1200" cap="none" spc="0" normalizeH="0" baseline="0" noProof="0" dirty="0" smtClean="0">
              <a:ln>
                <a:noFill/>
              </a:ln>
              <a:solidFill>
                <a:schemeClr val="tx2"/>
              </a:solidFill>
              <a:effectLst/>
              <a:uLnTx/>
              <a:uFillTx/>
              <a:latin typeface="+mn-lt"/>
              <a:cs typeface="B Fantezy" panose="00000400000000000000"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a:t>
            </a:r>
            <a:endParaRPr lang="en-US" dirty="0"/>
          </a:p>
        </p:txBody>
      </p:sp>
      <p:sp>
        <p:nvSpPr>
          <p:cNvPr id="3" name="Content Placeholder 2"/>
          <p:cNvSpPr>
            <a:spLocks noGrp="1"/>
          </p:cNvSpPr>
          <p:nvPr>
            <p:ph idx="1"/>
          </p:nvPr>
        </p:nvSpPr>
        <p:spPr/>
        <p:txBody>
          <a:bodyPr/>
          <a:lstStyle/>
          <a:p>
            <a:r>
              <a:rPr lang="ar-SA" dirty="0"/>
              <a:t>مشارکت در شاخصهای ارزیابی </a:t>
            </a:r>
            <a:r>
              <a:rPr lang="ar-SA" dirty="0" smtClean="0"/>
              <a:t>عملکرد</a:t>
            </a:r>
            <a:endParaRPr lang="fa-IR" dirty="0" smtClean="0"/>
          </a:p>
          <a:p>
            <a:pPr lvl="1"/>
            <a:r>
              <a:rPr lang="fa-IR" dirty="0" smtClean="0"/>
              <a:t>در تمام شاخصهای مربوط به پروژه با توجه به اهداف باید میزان مشکارکت مشخص شود.</a:t>
            </a:r>
          </a:p>
          <a:p>
            <a:pPr lvl="1"/>
            <a:r>
              <a:rPr lang="fa-IR" dirty="0" smtClean="0"/>
              <a:t>این شاخصها در جلسه روز شنبه شورای پژوهشی نهایی خواهد شد.</a:t>
            </a:r>
            <a:endParaRPr lang="en-US" dirty="0" smtClean="0"/>
          </a:p>
          <a:p>
            <a:pPr lvl="1"/>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10</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graphicFrame>
        <p:nvGraphicFramePr>
          <p:cNvPr id="6" name="Table 5"/>
          <p:cNvGraphicFramePr>
            <a:graphicFrameLocks noGrp="1"/>
          </p:cNvGraphicFramePr>
          <p:nvPr>
            <p:extLst>
              <p:ext uri="{D42A27DB-BD31-4B8C-83A1-F6EECF244321}">
                <p14:modId xmlns:p14="http://schemas.microsoft.com/office/powerpoint/2010/main" val="1173658869"/>
              </p:ext>
            </p:extLst>
          </p:nvPr>
        </p:nvGraphicFramePr>
        <p:xfrm>
          <a:off x="457200" y="3356992"/>
          <a:ext cx="8147248" cy="2609216"/>
        </p:xfrm>
        <a:graphic>
          <a:graphicData uri="http://schemas.openxmlformats.org/drawingml/2006/table">
            <a:tbl>
              <a:tblPr rtl="1" firstRow="1" firstCol="1" bandRow="1">
                <a:tableStyleId>{5C22544A-7EE6-4342-B048-85BDC9FD1C3A}</a:tableStyleId>
              </a:tblPr>
              <a:tblGrid>
                <a:gridCol w="1776580"/>
                <a:gridCol w="6370668"/>
              </a:tblGrid>
              <a:tr h="0">
                <a:tc>
                  <a:txBody>
                    <a:bodyPr/>
                    <a:lstStyle/>
                    <a:p>
                      <a:pPr algn="ctr" rtl="1">
                        <a:lnSpc>
                          <a:spcPct val="107000"/>
                        </a:lnSpc>
                        <a:spcAft>
                          <a:spcPts val="0"/>
                        </a:spcAft>
                      </a:pPr>
                      <a:r>
                        <a:rPr lang="fa-IR" sz="1600" b="0">
                          <a:effectLst/>
                          <a:cs typeface="B Nazanin" panose="00000400000000000000" pitchFamily="2" charset="-78"/>
                        </a:rPr>
                        <a:t>شاخص پایش</a:t>
                      </a:r>
                      <a:endParaRPr lang="en-US" sz="1400" b="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tc>
                  <a:txBody>
                    <a:bodyPr/>
                    <a:lstStyle/>
                    <a:p>
                      <a:pPr algn="ctr" rtl="1">
                        <a:lnSpc>
                          <a:spcPct val="107000"/>
                        </a:lnSpc>
                        <a:spcAft>
                          <a:spcPts val="0"/>
                        </a:spcAft>
                      </a:pPr>
                      <a:r>
                        <a:rPr lang="fa-IR" sz="1600" b="0">
                          <a:effectLst/>
                          <a:cs typeface="B Nazanin" panose="00000400000000000000" pitchFamily="2" charset="-78"/>
                        </a:rPr>
                        <a:t>زير شاخص</a:t>
                      </a:r>
                      <a:endParaRPr lang="en-US" sz="1400" b="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tr>
              <a:tr h="0">
                <a:tc>
                  <a:txBody>
                    <a:bodyPr/>
                    <a:lstStyle/>
                    <a:p>
                      <a:pPr algn="just" rtl="1">
                        <a:lnSpc>
                          <a:spcPct val="107000"/>
                        </a:lnSpc>
                        <a:spcAft>
                          <a:spcPts val="0"/>
                        </a:spcAft>
                      </a:pPr>
                      <a:r>
                        <a:rPr lang="fa-IR" sz="1600" b="0">
                          <a:effectLst/>
                          <a:cs typeface="B Nazanin" panose="00000400000000000000" pitchFamily="2" charset="-78"/>
                        </a:rPr>
                        <a:t>تعداد فعاليت های انجام شده  برای وزارت ارتباطات و فناوري اطلاعات و سازمان‌های تابعه</a:t>
                      </a:r>
                      <a:endParaRPr lang="en-US" sz="1400" b="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tc>
                  <a:txBody>
                    <a:bodyPr/>
                    <a:lstStyle/>
                    <a:p>
                      <a:pPr marL="342900" lvl="0" indent="-342900" algn="just" rtl="1">
                        <a:lnSpc>
                          <a:spcPct val="107000"/>
                        </a:lnSpc>
                        <a:spcAft>
                          <a:spcPts val="0"/>
                        </a:spcAft>
                        <a:buFont typeface="Symbol" panose="05050102010706020507" pitchFamily="18" charset="2"/>
                        <a:buChar char=""/>
                        <a:tabLst>
                          <a:tab pos="161925" algn="l"/>
                        </a:tabLst>
                      </a:pPr>
                      <a:r>
                        <a:rPr lang="fa-IR" sz="1600" b="0">
                          <a:effectLst/>
                          <a:cs typeface="B Nazanin" panose="00000400000000000000" pitchFamily="2" charset="-78"/>
                        </a:rPr>
                        <a:t>تعداد پروژه های انجام شده (برای وزارت ارتباطات و فناوري اطلاعات و سازمان‌های تابعه</a:t>
                      </a:r>
                      <a:endParaRPr lang="en-US" sz="1400" b="0">
                        <a:effectLst/>
                        <a:cs typeface="B Nazanin" panose="00000400000000000000" pitchFamily="2" charset="-78"/>
                      </a:endParaRPr>
                    </a:p>
                    <a:p>
                      <a:pPr marL="342900" lvl="0" indent="-342900" algn="just" rtl="1">
                        <a:lnSpc>
                          <a:spcPct val="107000"/>
                        </a:lnSpc>
                        <a:spcAft>
                          <a:spcPts val="0"/>
                        </a:spcAft>
                        <a:buFont typeface="Symbol" panose="05050102010706020507" pitchFamily="18" charset="2"/>
                        <a:buChar char=""/>
                        <a:tabLst>
                          <a:tab pos="161925" algn="l"/>
                        </a:tabLst>
                      </a:pPr>
                      <a:r>
                        <a:rPr lang="fa-IR" sz="1600" b="0">
                          <a:effectLst/>
                          <a:cs typeface="B Nazanin" panose="00000400000000000000" pitchFamily="2" charset="-78"/>
                        </a:rPr>
                        <a:t>تعداد گزارش‌های تدوين شده درخواستی (اعم از رصد، ارزیابی طرحها، شرکتها و ...) برای وزارت و سازمانهای تابعه نسبت به گزارش‌های رصدی تولید شده توسط پژوهشگران </a:t>
                      </a:r>
                      <a:endParaRPr lang="en-US" sz="1400" b="0">
                        <a:effectLst/>
                        <a:cs typeface="B Nazanin" panose="00000400000000000000" pitchFamily="2" charset="-78"/>
                      </a:endParaRPr>
                    </a:p>
                    <a:p>
                      <a:pPr marL="342900" lvl="0" indent="-342900" algn="just" rtl="1">
                        <a:lnSpc>
                          <a:spcPct val="107000"/>
                        </a:lnSpc>
                        <a:spcAft>
                          <a:spcPts val="0"/>
                        </a:spcAft>
                        <a:buFont typeface="Symbol" panose="05050102010706020507" pitchFamily="18" charset="2"/>
                        <a:buChar char=""/>
                        <a:tabLst>
                          <a:tab pos="161925" algn="l"/>
                        </a:tabLst>
                      </a:pPr>
                      <a:r>
                        <a:rPr lang="fa-IR" sz="1600" b="0">
                          <a:effectLst/>
                          <a:cs typeface="B Nazanin" panose="00000400000000000000" pitchFamily="2" charset="-78"/>
                        </a:rPr>
                        <a:t>تعداد متخصصین پژوهشگاه مشارکت کننده در کارگروه های تخصصی وزارت و سازمانهای تابعه</a:t>
                      </a:r>
                      <a:endParaRPr lang="en-US" sz="1400" b="0">
                        <a:effectLst/>
                        <a:cs typeface="B Nazanin" panose="00000400000000000000" pitchFamily="2" charset="-78"/>
                      </a:endParaRPr>
                    </a:p>
                    <a:p>
                      <a:pPr marL="342900" lvl="0" indent="-342900" algn="just" rtl="1">
                        <a:lnSpc>
                          <a:spcPct val="107000"/>
                        </a:lnSpc>
                        <a:spcAft>
                          <a:spcPts val="0"/>
                        </a:spcAft>
                        <a:buFont typeface="Symbol" panose="05050102010706020507" pitchFamily="18" charset="2"/>
                        <a:buChar char=""/>
                        <a:tabLst>
                          <a:tab pos="161925" algn="l"/>
                        </a:tabLst>
                      </a:pPr>
                      <a:r>
                        <a:rPr lang="fa-IR" sz="1600" b="0">
                          <a:effectLst/>
                          <a:cs typeface="B Nazanin" panose="00000400000000000000" pitchFamily="2" charset="-78"/>
                        </a:rPr>
                        <a:t>تعداد دوره های آموزشی برگزار شده برای توانمند سازی نیروهای وزارت و سازمان های تابعه</a:t>
                      </a:r>
                      <a:endParaRPr lang="en-US" sz="1400" b="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tr>
              <a:tr h="0">
                <a:tc>
                  <a:txBody>
                    <a:bodyPr/>
                    <a:lstStyle/>
                    <a:p>
                      <a:pPr algn="just" rtl="1">
                        <a:lnSpc>
                          <a:spcPct val="107000"/>
                        </a:lnSpc>
                        <a:spcAft>
                          <a:spcPts val="0"/>
                        </a:spcAft>
                      </a:pPr>
                      <a:r>
                        <a:rPr lang="fa-IR" sz="1600" b="0">
                          <a:effectLst/>
                          <a:cs typeface="B Nazanin" panose="00000400000000000000" pitchFamily="2" charset="-78"/>
                        </a:rPr>
                        <a:t>سهم فعاليتهاي مشاوره اي و پژوهشی برای وزارت و سازمانهای تابعه </a:t>
                      </a:r>
                      <a:endParaRPr lang="en-US" sz="1400" b="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tc>
                  <a:txBody>
                    <a:bodyPr/>
                    <a:lstStyle/>
                    <a:p>
                      <a:pPr marL="342900" lvl="0" indent="-342900" algn="just" rtl="1">
                        <a:lnSpc>
                          <a:spcPct val="107000"/>
                        </a:lnSpc>
                        <a:spcAft>
                          <a:spcPts val="0"/>
                        </a:spcAft>
                        <a:buFont typeface="Symbol" panose="05050102010706020507" pitchFamily="18" charset="2"/>
                        <a:buChar char=""/>
                        <a:tabLst>
                          <a:tab pos="114300" algn="l"/>
                        </a:tabLst>
                      </a:pPr>
                      <a:r>
                        <a:rPr lang="fa-IR" sz="1600" b="0" dirty="0">
                          <a:effectLst/>
                          <a:cs typeface="B Nazanin" panose="00000400000000000000" pitchFamily="2" charset="-78"/>
                        </a:rPr>
                        <a:t>نسبت درآمد اختصاصی از محل پروژه‌های مشاوره‌ای و پژوهشی برای وزارت و سازمانهای تابعه به کل منابع و اعتبارات پژوهشگاه</a:t>
                      </a:r>
                      <a:endParaRPr lang="en-US" sz="1400" b="0" dirty="0">
                        <a:effectLst/>
                        <a:cs typeface="B Nazanin" panose="00000400000000000000" pitchFamily="2" charset="-78"/>
                      </a:endParaRPr>
                    </a:p>
                    <a:p>
                      <a:pPr marL="342900" lvl="0" indent="-342900" algn="just" rtl="1">
                        <a:lnSpc>
                          <a:spcPct val="107000"/>
                        </a:lnSpc>
                        <a:spcAft>
                          <a:spcPts val="0"/>
                        </a:spcAft>
                        <a:buFont typeface="Symbol" panose="05050102010706020507" pitchFamily="18" charset="2"/>
                        <a:buChar char=""/>
                        <a:tabLst>
                          <a:tab pos="114300" algn="l"/>
                        </a:tabLst>
                      </a:pPr>
                      <a:r>
                        <a:rPr lang="fa-IR" sz="1600" b="0" dirty="0">
                          <a:effectLst/>
                          <a:cs typeface="B Nazanin" panose="00000400000000000000" pitchFamily="2" charset="-78"/>
                        </a:rPr>
                        <a:t>نسبت منابع و اعتبارات جذب شده از محل پروژه‌های مشاوره‌ای و پژوهشی برای وزارت و سازمانهای تابعه به کل منابع و اعتبارات پژوهشگاه</a:t>
                      </a:r>
                      <a:endParaRPr lang="en-US" sz="1400" b="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tr>
            </a:tbl>
          </a:graphicData>
        </a:graphic>
      </p:graphicFrame>
    </p:spTree>
    <p:extLst>
      <p:ext uri="{BB962C8B-B14F-4D97-AF65-F5344CB8AC3E}">
        <p14:creationId xmlns:p14="http://schemas.microsoft.com/office/powerpoint/2010/main" val="34283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شرح خدمات</a:t>
            </a:r>
            <a:endParaRPr lang="en-US" dirty="0"/>
          </a:p>
        </p:txBody>
      </p:sp>
      <p:sp>
        <p:nvSpPr>
          <p:cNvPr id="3" name="Content Placeholder 2"/>
          <p:cNvSpPr>
            <a:spLocks noGrp="1"/>
          </p:cNvSpPr>
          <p:nvPr>
            <p:ph idx="1"/>
          </p:nvPr>
        </p:nvSpPr>
        <p:spPr/>
        <p:txBody>
          <a:bodyPr>
            <a:normAutofit fontScale="85000" lnSpcReduction="20000"/>
          </a:bodyPr>
          <a:lstStyle/>
          <a:p>
            <a:r>
              <a:rPr lang="fa-IR" dirty="0" smtClean="0"/>
              <a:t>هدف از این بند آن است که دقیقا مشخص شود روند و مراحل اجرای پروژه چیست؟</a:t>
            </a:r>
          </a:p>
          <a:p>
            <a:r>
              <a:rPr lang="fa-IR" dirty="0" smtClean="0"/>
              <a:t>هرچه این بند کاملتر و دقیقتر نوشته شود، در مراحل ارزیابی ناظر با مشکل کمتری مواجه خواهیم شد.</a:t>
            </a:r>
          </a:p>
          <a:p>
            <a:r>
              <a:rPr lang="fa-IR" dirty="0" smtClean="0"/>
              <a:t>شرح خدمات هر فاز به صورت مستقل نوشته شود. در مورد هر بند از شرح خدمات توضیحات مبسوط و دقیق آورده شود.</a:t>
            </a:r>
          </a:p>
          <a:p>
            <a:r>
              <a:rPr lang="fa-IR" dirty="0" smtClean="0"/>
              <a:t>هر بخش از شرح خدمات به تعدادی اقدام تقسیم می گردد که ارتباط بین اقدامها با یکدیگر و با کل شرح خدمات باید تعیین و مشخص شود.</a:t>
            </a:r>
          </a:p>
          <a:p>
            <a:r>
              <a:rPr lang="fa-IR" dirty="0" smtClean="0"/>
              <a:t>لیست اقدامات ذکر شده در این بخش در جدول شکست اقدامات آورده می شود.</a:t>
            </a:r>
          </a:p>
          <a:p>
            <a:r>
              <a:rPr lang="fa-IR" dirty="0" smtClean="0"/>
              <a:t>اقدامات به اندازه ای کوچک تعریف شود که بتواند گویا باشد</a:t>
            </a:r>
          </a:p>
          <a:p>
            <a:r>
              <a:rPr lang="fa-IR" dirty="0" smtClean="0">
                <a:hlinkClick r:id="rId2" action="ppaction://hlinkfile"/>
              </a:rPr>
              <a:t>فایل نمونه</a:t>
            </a:r>
            <a:endParaRPr lang="fa-IR" dirty="0" smtClean="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11</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3593894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خروجیها</a:t>
            </a:r>
            <a:endParaRPr lang="en-US" dirty="0"/>
          </a:p>
        </p:txBody>
      </p:sp>
      <p:sp>
        <p:nvSpPr>
          <p:cNvPr id="3" name="Content Placeholder 2"/>
          <p:cNvSpPr>
            <a:spLocks noGrp="1"/>
          </p:cNvSpPr>
          <p:nvPr>
            <p:ph idx="1"/>
          </p:nvPr>
        </p:nvSpPr>
        <p:spPr/>
        <p:txBody>
          <a:bodyPr>
            <a:normAutofit fontScale="70000" lnSpcReduction="20000"/>
          </a:bodyPr>
          <a:lstStyle/>
          <a:p>
            <a:r>
              <a:rPr lang="fa-IR" dirty="0" smtClean="0"/>
              <a:t>مهمترین و اصلی ترین بخش شناسنامه تا حال بوده است و بخش اصلی تمرکز شورای پژوهشی</a:t>
            </a:r>
          </a:p>
          <a:p>
            <a:r>
              <a:rPr lang="fa-IR" dirty="0"/>
              <a:t>سو تفاهم در استفاده از کلمه مشتمل</a:t>
            </a:r>
          </a:p>
          <a:p>
            <a:r>
              <a:rPr lang="fa-IR" dirty="0" smtClean="0"/>
              <a:t>خروجیها باید مبسوط و دارای جزییات لازم برای قابلیت ارزیابی باشند.</a:t>
            </a:r>
          </a:p>
          <a:p>
            <a:r>
              <a:rPr lang="fa-IR" dirty="0" smtClean="0"/>
              <a:t>خروجیهای این بخش نباید </a:t>
            </a:r>
            <a:r>
              <a:rPr lang="fa-IR" dirty="0" smtClean="0">
                <a:hlinkClick r:id="rId3" action="ppaction://hlinkfile"/>
              </a:rPr>
              <a:t>فقط تایتل </a:t>
            </a:r>
            <a:r>
              <a:rPr lang="fa-IR" dirty="0" smtClean="0"/>
              <a:t>باشند، باید در مورد هر یک توضیحاتی ارائه شود که منظور و حدود خروجی را مشخص کند.</a:t>
            </a:r>
          </a:p>
          <a:p>
            <a:r>
              <a:rPr lang="fa-IR" dirty="0" smtClean="0"/>
              <a:t>خروجیهایی که در جدول شکست اقدام برای هر فعالیت یا فاز ذکر می شود باید حتما در این قسمت بهصورت مبسطو ظرح داده شده باشند.</a:t>
            </a:r>
          </a:p>
          <a:p>
            <a:r>
              <a:rPr lang="fa-IR" dirty="0" smtClean="0"/>
              <a:t>ادبیات خروجیها باید از جنس خروجی باشد. نباید از سایر بخشها کپی نمود.</a:t>
            </a:r>
          </a:p>
          <a:p>
            <a:r>
              <a:rPr lang="fa-IR" dirty="0" smtClean="0"/>
              <a:t>خروجیهای غیر گزارشی نیز باید به صورت مبسوط شرح داده شود. برای مثال اگر خروجی نرم افزار است باید خصوصیات نرم افزار به صورت دقیق اعلامگردد.</a:t>
            </a:r>
          </a:p>
          <a:p>
            <a:r>
              <a:rPr lang="fa-IR" dirty="0" smtClean="0"/>
              <a:t>خروجیهایی که دارای استاندارد محتوایی هستند مثل منشور پروژه یا </a:t>
            </a:r>
            <a:r>
              <a:rPr lang="en-US" dirty="0" smtClean="0"/>
              <a:t>RFP</a:t>
            </a:r>
            <a:r>
              <a:rPr lang="fa-IR" dirty="0" smtClean="0"/>
              <a:t> نیاز به توضیح ندارند مگر آنکه بخواهیم بخشی از استاندارد را کم یا بخشی به آن اضافه کنیم.</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12</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1712659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خروجیها</a:t>
            </a:r>
            <a:endParaRPr lang="en-US" dirty="0"/>
          </a:p>
        </p:txBody>
      </p:sp>
      <p:sp>
        <p:nvSpPr>
          <p:cNvPr id="3" name="Content Placeholder 2"/>
          <p:cNvSpPr>
            <a:spLocks noGrp="1"/>
          </p:cNvSpPr>
          <p:nvPr>
            <p:ph idx="1"/>
          </p:nvPr>
        </p:nvSpPr>
        <p:spPr/>
        <p:txBody>
          <a:bodyPr/>
          <a:lstStyle/>
          <a:p>
            <a:r>
              <a:rPr lang="fa-IR" dirty="0"/>
              <a:t>خروجی‌های </a:t>
            </a:r>
            <a:r>
              <a:rPr lang="fa-IR" dirty="0" smtClean="0"/>
              <a:t>فرعي</a:t>
            </a:r>
          </a:p>
          <a:p>
            <a:pPr lvl="1"/>
            <a:r>
              <a:rPr lang="fa-IR" dirty="0" smtClean="0"/>
              <a:t>این خروجیها ارزیابی گردیده اما میزان اهمیت آنها کمتر است.</a:t>
            </a:r>
          </a:p>
          <a:p>
            <a:pPr lvl="1"/>
            <a:r>
              <a:rPr lang="fa-IR" dirty="0" smtClean="0"/>
              <a:t>سمینار و سخنرانیها در این قسمت با مشخصات کامل اعلام گردند.</a:t>
            </a:r>
            <a:endParaRPr lang="en-US" dirty="0"/>
          </a:p>
          <a:p>
            <a:r>
              <a:rPr lang="ar-SA" dirty="0"/>
              <a:t>مقالات و </a:t>
            </a:r>
            <a:r>
              <a:rPr lang="ar-SA" dirty="0" smtClean="0"/>
              <a:t>انتشارات</a:t>
            </a:r>
            <a:endParaRPr lang="fa-IR" dirty="0" smtClean="0"/>
          </a:p>
          <a:p>
            <a:pPr lvl="1"/>
            <a:r>
              <a:rPr lang="fa-IR" dirty="0" smtClean="0"/>
              <a:t>کلیه پروژه ها باید دارای انتشارات باشند حتی در حد یک گزارش فنی</a:t>
            </a:r>
          </a:p>
          <a:p>
            <a:pPr lvl="1"/>
            <a:r>
              <a:rPr lang="fa-IR" dirty="0" smtClean="0"/>
              <a:t>مشخصات این انتشارات به همراه تعداد آنها را دقیقا مشخص کنید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13</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2221622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متدولوژي </a:t>
            </a:r>
            <a:r>
              <a:rPr lang="fa-IR" dirty="0"/>
              <a:t>تحقيق و روال‌های تائید خروجی‌ها</a:t>
            </a:r>
            <a:endParaRPr lang="en-US" dirty="0"/>
          </a:p>
        </p:txBody>
      </p:sp>
      <p:sp>
        <p:nvSpPr>
          <p:cNvPr id="3" name="Content Placeholder 2"/>
          <p:cNvSpPr>
            <a:spLocks noGrp="1"/>
          </p:cNvSpPr>
          <p:nvPr>
            <p:ph idx="1"/>
          </p:nvPr>
        </p:nvSpPr>
        <p:spPr/>
        <p:txBody>
          <a:bodyPr>
            <a:normAutofit fontScale="92500"/>
          </a:bodyPr>
          <a:lstStyle/>
          <a:p>
            <a:r>
              <a:rPr lang="fa-IR" dirty="0" smtClean="0"/>
              <a:t>متدولوژی</a:t>
            </a:r>
          </a:p>
          <a:p>
            <a:pPr lvl="1"/>
            <a:r>
              <a:rPr lang="fa-IR" dirty="0" smtClean="0"/>
              <a:t>برای هر یک از بخشها و شرح خدمات باید متدولوژی مورد استفاده آن نوشته شود.</a:t>
            </a:r>
          </a:p>
          <a:p>
            <a:pPr lvl="2"/>
            <a:r>
              <a:rPr lang="fa-IR" dirty="0" smtClean="0"/>
              <a:t>مثلا مطالعات تطبیقی، مطالعات کتابخانه ای، بررسی ذینفعان و غیره</a:t>
            </a:r>
          </a:p>
          <a:p>
            <a:pPr lvl="1"/>
            <a:r>
              <a:rPr lang="fa-IR" dirty="0" smtClean="0"/>
              <a:t>مهمترین بخش شناسنامه که می تواند در تعامل با ناظرین مرجع رفع اختلافات باشد.</a:t>
            </a:r>
          </a:p>
          <a:p>
            <a:pPr lvl="1"/>
            <a:r>
              <a:rPr lang="fa-IR" dirty="0" smtClean="0"/>
              <a:t>می تواند منجر به تولید خروجیهای مناسب و قابل انتشار شود.</a:t>
            </a:r>
          </a:p>
          <a:p>
            <a:r>
              <a:rPr lang="fa-IR" dirty="0" smtClean="0"/>
              <a:t>روالهای تایید</a:t>
            </a:r>
          </a:p>
          <a:p>
            <a:pPr lvl="1"/>
            <a:r>
              <a:rPr lang="fa-IR" dirty="0" smtClean="0"/>
              <a:t>سوال این است که ناظر براساس چه شاخصی باید روند اجرا و خروجیهای پروژه را ارزیابی نماید.</a:t>
            </a:r>
          </a:p>
          <a:p>
            <a:pPr lvl="1"/>
            <a:r>
              <a:rPr lang="fa-IR" dirty="0" smtClean="0"/>
              <a:t>پس این که ناظر و نظر خبرگان تایید کننده کیفیت خروجیهای هستند پاسخ این بخش نیست.</a:t>
            </a:r>
          </a:p>
          <a:p>
            <a:pPr lvl="1"/>
            <a:r>
              <a:rPr lang="fa-IR" dirty="0" smtClean="0"/>
              <a:t>براساس متدولوژی تعیین می شود.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14</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3382558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اجرا</a:t>
            </a:r>
            <a:endParaRPr lang="en-US" dirty="0"/>
          </a:p>
        </p:txBody>
      </p:sp>
      <p:sp>
        <p:nvSpPr>
          <p:cNvPr id="3" name="Content Placeholder 2"/>
          <p:cNvSpPr>
            <a:spLocks noGrp="1"/>
          </p:cNvSpPr>
          <p:nvPr>
            <p:ph idx="1"/>
          </p:nvPr>
        </p:nvSpPr>
        <p:spPr/>
        <p:txBody>
          <a:bodyPr/>
          <a:lstStyle/>
          <a:p>
            <a:pPr marL="342900" lvl="2" indent="-342900">
              <a:buFont typeface="Wingdings" pitchFamily="2" charset="2"/>
              <a:buChar char="§"/>
            </a:pPr>
            <a:r>
              <a:rPr lang="fa-IR" sz="2400" b="1" dirty="0"/>
              <a:t>ساختار شكست پروژه</a:t>
            </a:r>
            <a:endParaRPr lang="en-US" sz="2400" b="1" dirty="0"/>
          </a:p>
          <a:p>
            <a:pPr lvl="1"/>
            <a:r>
              <a:rPr lang="fa-IR" dirty="0" smtClean="0"/>
              <a:t>ارتباط بین اهداف، شرح خدمات، خروجیها و پرسنل را نشان می دهد.</a:t>
            </a:r>
          </a:p>
          <a:p>
            <a:pPr lvl="1"/>
            <a:r>
              <a:rPr lang="fa-IR" dirty="0" smtClean="0"/>
              <a:t>با دقت و دقیق تکمیل گردد.</a:t>
            </a:r>
          </a:p>
          <a:p>
            <a:pPr lvl="1"/>
            <a:r>
              <a:rPr lang="fa-IR" dirty="0" smtClean="0"/>
              <a:t>برای تمام اهداف باید اقدام وجود داشته باشد.</a:t>
            </a:r>
          </a:p>
          <a:p>
            <a:pPr lvl="1"/>
            <a:r>
              <a:rPr lang="fa-IR" dirty="0" smtClean="0"/>
              <a:t>برای تمام اقدامات باید خروجی وجود داشته باشد.</a:t>
            </a:r>
          </a:p>
          <a:p>
            <a:pPr lvl="1"/>
            <a:r>
              <a:rPr lang="fa-IR" dirty="0" smtClean="0"/>
              <a:t>تمامی شرح خدمات باید با اقدامات پوشش داده شود.</a:t>
            </a:r>
          </a:p>
          <a:p>
            <a:pPr lvl="1"/>
            <a:r>
              <a:rPr lang="fa-IR" dirty="0" smtClean="0"/>
              <a:t>جزییات خروجیها را نمی خواهیم زیرا در قسمت خروجیها آمده است.</a:t>
            </a:r>
          </a:p>
          <a:p>
            <a:pPr lvl="1"/>
            <a:r>
              <a:rPr lang="fa-IR" dirty="0" smtClean="0"/>
              <a:t>جزییات اقدام را نمی خواهیم چون در قسمت شرح خدمات آمده است.</a:t>
            </a:r>
          </a:p>
          <a:p>
            <a:pPr lvl="1"/>
            <a:r>
              <a:rPr lang="fa-IR" dirty="0" smtClean="0"/>
              <a:t>فازبندیهای را متناسب انجام دهید</a:t>
            </a:r>
          </a:p>
          <a:p>
            <a:pPr lvl="1"/>
            <a:r>
              <a:rPr lang="fa-IR" dirty="0" smtClean="0"/>
              <a:t>تاریخها براساس تاریخ آغاز </a:t>
            </a:r>
            <a:r>
              <a:rPr lang="en-US" dirty="0" smtClean="0"/>
              <a:t>T</a:t>
            </a:r>
            <a:r>
              <a:rPr lang="en-US" dirty="0"/>
              <a:t>0</a:t>
            </a:r>
            <a:r>
              <a:rPr lang="fa-IR" dirty="0" smtClean="0"/>
              <a:t> نوشته شود.</a:t>
            </a:r>
          </a:p>
          <a:p>
            <a:pPr lvl="1"/>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15</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4169434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اجرا</a:t>
            </a:r>
            <a:endParaRPr lang="en-US" dirty="0"/>
          </a:p>
        </p:txBody>
      </p:sp>
      <p:sp>
        <p:nvSpPr>
          <p:cNvPr id="3" name="Content Placeholder 2"/>
          <p:cNvSpPr>
            <a:spLocks noGrp="1"/>
          </p:cNvSpPr>
          <p:nvPr>
            <p:ph idx="1"/>
          </p:nvPr>
        </p:nvSpPr>
        <p:spPr/>
        <p:txBody>
          <a:bodyPr/>
          <a:lstStyle/>
          <a:p>
            <a:pPr marL="342900" lvl="2" indent="-342900">
              <a:buFont typeface="Wingdings" pitchFamily="2" charset="2"/>
              <a:buChar char="§"/>
            </a:pPr>
            <a:r>
              <a:rPr lang="fa-IR" sz="2400" b="1" dirty="0"/>
              <a:t>درصد پیشرفت ماهانه</a:t>
            </a:r>
            <a:endParaRPr lang="en-US" sz="2400" b="1" dirty="0"/>
          </a:p>
          <a:p>
            <a:pPr lvl="1"/>
            <a:r>
              <a:rPr lang="fa-IR" dirty="0" smtClean="0"/>
              <a:t>تجمعی است.</a:t>
            </a:r>
          </a:p>
          <a:p>
            <a:pPr lvl="1"/>
            <a:endParaRPr lang="fa-IR" dirty="0"/>
          </a:p>
          <a:p>
            <a:pPr lvl="1"/>
            <a:endParaRPr lang="fa-IR" dirty="0" smtClean="0"/>
          </a:p>
          <a:p>
            <a:pPr lvl="1"/>
            <a:endParaRPr lang="fa-IR" dirty="0"/>
          </a:p>
          <a:p>
            <a:r>
              <a:rPr lang="fa-IR" dirty="0" smtClean="0"/>
              <a:t>گانت چارت</a:t>
            </a:r>
          </a:p>
          <a:p>
            <a:pPr lvl="1"/>
            <a:r>
              <a:rPr lang="fa-IR" dirty="0" smtClean="0"/>
              <a:t>برای کلیه اقدامات کشیده شد.</a:t>
            </a:r>
          </a:p>
          <a:p>
            <a:pPr lvl="1"/>
            <a:r>
              <a:rPr lang="fa-IR" dirty="0" smtClean="0"/>
              <a:t>یک ماه بستن آخر پروژه، در گانت چارت به صورت مستقل دیده شود. جز هیچ فازی نیست.</a:t>
            </a:r>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16</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graphicFrame>
        <p:nvGraphicFramePr>
          <p:cNvPr id="6" name="Table 5"/>
          <p:cNvGraphicFramePr>
            <a:graphicFrameLocks noGrp="1"/>
          </p:cNvGraphicFramePr>
          <p:nvPr>
            <p:extLst>
              <p:ext uri="{D42A27DB-BD31-4B8C-83A1-F6EECF244321}">
                <p14:modId xmlns:p14="http://schemas.microsoft.com/office/powerpoint/2010/main" val="534920422"/>
              </p:ext>
            </p:extLst>
          </p:nvPr>
        </p:nvGraphicFramePr>
        <p:xfrm>
          <a:off x="1043608" y="2420888"/>
          <a:ext cx="7299960" cy="946404"/>
        </p:xfrm>
        <a:graphic>
          <a:graphicData uri="http://schemas.openxmlformats.org/drawingml/2006/table">
            <a:tbl>
              <a:tblPr rtl="1" firstRow="1" firstCol="1" bandRow="1">
                <a:tableStyleId>{5C22544A-7EE6-4342-B048-85BDC9FD1C3A}</a:tableStyleId>
              </a:tblPr>
              <a:tblGrid>
                <a:gridCol w="1925320"/>
                <a:gridCol w="448310"/>
                <a:gridCol w="448310"/>
                <a:gridCol w="448310"/>
                <a:gridCol w="448310"/>
                <a:gridCol w="447675"/>
                <a:gridCol w="447675"/>
                <a:gridCol w="447675"/>
                <a:gridCol w="447675"/>
                <a:gridCol w="447675"/>
                <a:gridCol w="447675"/>
                <a:gridCol w="447675"/>
                <a:gridCol w="447675"/>
              </a:tblGrid>
              <a:tr h="0">
                <a:tc>
                  <a:txBody>
                    <a:bodyPr/>
                    <a:lstStyle/>
                    <a:p>
                      <a:pPr indent="180340" algn="ctr" rtl="1">
                        <a:lnSpc>
                          <a:spcPct val="115000"/>
                        </a:lnSpc>
                        <a:spcAft>
                          <a:spcPts val="0"/>
                        </a:spcAft>
                      </a:pPr>
                      <a:r>
                        <a:rPr lang="fa-IR" sz="1800" kern="900">
                          <a:effectLst/>
                          <a:cs typeface="B Nazanin" panose="00000400000000000000" pitchFamily="2" charset="-78"/>
                        </a:rPr>
                        <a:t>ماه پروژه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marL="342900" lvl="0" indent="-342900" algn="ctr" rtl="1">
                        <a:lnSpc>
                          <a:spcPct val="115000"/>
                        </a:lnSpc>
                        <a:spcAft>
                          <a:spcPts val="0"/>
                        </a:spcAft>
                        <a:buFont typeface="+mj-lt"/>
                        <a:buAutoNum type="arabicPeriod"/>
                      </a:pP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0">
                <a:tc>
                  <a:txBody>
                    <a:bodyPr/>
                    <a:lstStyle/>
                    <a:p>
                      <a:pPr indent="180340" algn="just" rtl="1">
                        <a:lnSpc>
                          <a:spcPct val="115000"/>
                        </a:lnSpc>
                        <a:spcAft>
                          <a:spcPts val="0"/>
                        </a:spcAft>
                      </a:pPr>
                      <a:r>
                        <a:rPr lang="fa-IR" sz="1800" kern="900">
                          <a:effectLst/>
                          <a:cs typeface="B Nazanin" panose="00000400000000000000" pitchFamily="2" charset="-78"/>
                        </a:rPr>
                        <a:t>درصد پیشرفت تجمعی (پیش­بینی)</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dirty="0">
                          <a:effectLst/>
                          <a:cs typeface="B Nazanin" panose="00000400000000000000" pitchFamily="2" charset="-78"/>
                        </a:rPr>
                        <a:t> </a:t>
                      </a: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dirty="0">
                          <a:effectLst/>
                          <a:cs typeface="B Nazanin" panose="00000400000000000000" pitchFamily="2" charset="-78"/>
                        </a:rPr>
                        <a:t> </a:t>
                      </a: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c>
                  <a:txBody>
                    <a:bodyPr/>
                    <a:lstStyle/>
                    <a:p>
                      <a:pPr indent="180340" algn="ctr" rtl="1">
                        <a:lnSpc>
                          <a:spcPct val="115000"/>
                        </a:lnSpc>
                        <a:spcAft>
                          <a:spcPts val="0"/>
                        </a:spcAft>
                      </a:pPr>
                      <a:r>
                        <a:rPr lang="fa-IR" sz="2000" kern="900" dirty="0">
                          <a:effectLst/>
                          <a:cs typeface="B Nazanin" panose="00000400000000000000" pitchFamily="2" charset="-78"/>
                        </a:rPr>
                        <a:t> </a:t>
                      </a: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tc>
              </a:tr>
            </a:tbl>
          </a:graphicData>
        </a:graphic>
      </p:graphicFrame>
    </p:spTree>
    <p:extLst>
      <p:ext uri="{BB962C8B-B14F-4D97-AF65-F5344CB8AC3E}">
        <p14:creationId xmlns:p14="http://schemas.microsoft.com/office/powerpoint/2010/main" val="4275611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مشخصات </a:t>
            </a:r>
            <a:r>
              <a:rPr lang="fa-IR" dirty="0"/>
              <a:t>منابع انساني</a:t>
            </a:r>
            <a:endParaRPr lang="en-US" dirty="0"/>
          </a:p>
        </p:txBody>
      </p:sp>
      <p:sp>
        <p:nvSpPr>
          <p:cNvPr id="3" name="Content Placeholder 2"/>
          <p:cNvSpPr>
            <a:spLocks noGrp="1"/>
          </p:cNvSpPr>
          <p:nvPr>
            <p:ph idx="1"/>
          </p:nvPr>
        </p:nvSpPr>
        <p:spPr/>
        <p:txBody>
          <a:bodyPr>
            <a:normAutofit fontScale="85000" lnSpcReduction="20000"/>
          </a:bodyPr>
          <a:lstStyle/>
          <a:p>
            <a:r>
              <a:rPr lang="fa-IR" dirty="0" smtClean="0"/>
              <a:t>اسامی نفرات ثابت حتما نوشته شود.</a:t>
            </a:r>
          </a:p>
          <a:p>
            <a:r>
              <a:rPr lang="fa-IR" dirty="0" smtClean="0"/>
              <a:t>مبلغ هزینه نفرات ثابت از دفتر طرح و برنامه دریافت گردد.</a:t>
            </a:r>
          </a:p>
          <a:p>
            <a:r>
              <a:rPr lang="fa-IR" dirty="0" smtClean="0"/>
              <a:t>اگر پروژه در دو سال مختلف انجام می شود، حتما تغییرات حقوق سالانه محاسبه شود.</a:t>
            </a:r>
          </a:p>
          <a:p>
            <a:r>
              <a:rPr lang="fa-IR" dirty="0" smtClean="0"/>
              <a:t>مبلغ اعلام شده در مصوبه هیئت رییسه سقف همکاران پروژه است. الزامی به رعایت آنها نیست و کمتر از آن قابل قبول است.</a:t>
            </a:r>
          </a:p>
          <a:p>
            <a:r>
              <a:rPr lang="fa-IR" dirty="0" smtClean="0"/>
              <a:t>هزینه پرسنل قراردادی و همکار پروژه از محل پروژه و رسمی و پیمانی از محل جاری است.</a:t>
            </a:r>
          </a:p>
          <a:p>
            <a:r>
              <a:rPr lang="fa-IR" dirty="0" smtClean="0"/>
              <a:t>هزینه های اختتام پروژه در این قسمت وارد نمی شود.</a:t>
            </a:r>
          </a:p>
          <a:p>
            <a:r>
              <a:rPr lang="fa-IR" dirty="0" smtClean="0"/>
              <a:t>در انتخاب مدرک تحصیلی و رشته همکاران پروژه دقت فرموده و از عنوان مواردی که به یکدیگر مرتبط نیست در یک سطر خودداری فرمایید.</a:t>
            </a:r>
          </a:p>
          <a:p>
            <a:r>
              <a:rPr lang="fa-IR" dirty="0" smtClean="0"/>
              <a:t>نسبت همکار پروژه به ثابت را رعایت کنید.</a:t>
            </a:r>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17</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2052987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مشخصات </a:t>
            </a:r>
            <a:r>
              <a:rPr lang="ar-SA" dirty="0" smtClean="0"/>
              <a:t>مشاورین</a:t>
            </a:r>
            <a:r>
              <a:rPr lang="fa-IR" dirty="0" smtClean="0"/>
              <a:t> (حقیقی)</a:t>
            </a:r>
            <a:endParaRPr lang="en-US" dirty="0"/>
          </a:p>
        </p:txBody>
      </p:sp>
      <p:sp>
        <p:nvSpPr>
          <p:cNvPr id="3" name="Content Placeholder 2"/>
          <p:cNvSpPr>
            <a:spLocks noGrp="1"/>
          </p:cNvSpPr>
          <p:nvPr>
            <p:ph idx="1"/>
          </p:nvPr>
        </p:nvSpPr>
        <p:spPr/>
        <p:txBody>
          <a:bodyPr>
            <a:normAutofit lnSpcReduction="10000"/>
          </a:bodyPr>
          <a:lstStyle/>
          <a:p>
            <a:r>
              <a:rPr lang="fa-IR" dirty="0" smtClean="0"/>
              <a:t>مشاور کسی است که الزام تردد ندارد.</a:t>
            </a:r>
          </a:p>
          <a:p>
            <a:r>
              <a:rPr lang="fa-IR" dirty="0" smtClean="0"/>
              <a:t>دارای خصوصیات و توانمندیهای خاص است.</a:t>
            </a:r>
          </a:p>
          <a:p>
            <a:r>
              <a:rPr lang="fa-IR" dirty="0" smtClean="0"/>
              <a:t>افراد همکار پروژه را به این قسمت منتقل نکنید.</a:t>
            </a:r>
          </a:p>
          <a:p>
            <a:r>
              <a:rPr lang="fa-IR" dirty="0" smtClean="0"/>
              <a:t>این افراد باید قرارداد جداگانه با مجری منعقد کرده و ضمانت ارائه نمایند.</a:t>
            </a:r>
          </a:p>
          <a:p>
            <a:r>
              <a:rPr lang="fa-IR" dirty="0" smtClean="0"/>
              <a:t>پرداختهای مشاور مبتنی بر فاز قرار ایشان است.</a:t>
            </a:r>
          </a:p>
          <a:p>
            <a:r>
              <a:rPr lang="fa-IR" dirty="0" smtClean="0"/>
              <a:t>به تخصصها دقت فرمایید</a:t>
            </a:r>
          </a:p>
          <a:p>
            <a:r>
              <a:rPr lang="fa-IR" dirty="0" smtClean="0"/>
              <a:t>شرح خدمات ایشان باید به صورت دقیق و مفصل در انتهای شناسنامه آورده شود.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18</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1772389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مشخصات قراردادهای برونسپاری</a:t>
            </a:r>
            <a:endParaRPr lang="en-US" dirty="0"/>
          </a:p>
        </p:txBody>
      </p:sp>
      <p:sp>
        <p:nvSpPr>
          <p:cNvPr id="3" name="Content Placeholder 2"/>
          <p:cNvSpPr>
            <a:spLocks noGrp="1"/>
          </p:cNvSpPr>
          <p:nvPr>
            <p:ph idx="1"/>
          </p:nvPr>
        </p:nvSpPr>
        <p:spPr/>
        <p:txBody>
          <a:bodyPr/>
          <a:lstStyle/>
          <a:p>
            <a:r>
              <a:rPr lang="fa-IR" dirty="0" smtClean="0"/>
              <a:t>مشاورین حقوقی (دانشگاه، شرکت، سازمان و غیره) در این قسمت معرفی می شوند.</a:t>
            </a:r>
          </a:p>
          <a:p>
            <a:r>
              <a:rPr lang="fa-IR" dirty="0" smtClean="0"/>
              <a:t>فعلا سقف مبلغی ندارند.</a:t>
            </a:r>
          </a:p>
          <a:p>
            <a:r>
              <a:rPr lang="fa-IR" dirty="0" smtClean="0"/>
              <a:t>قرارداد با پژوهشگاه منعقد خواهند کرد.</a:t>
            </a:r>
          </a:p>
          <a:p>
            <a:r>
              <a:rPr lang="fa-IR" dirty="0" smtClean="0"/>
              <a:t>نقش و جایگاه ایشان را در پروژه شفاف نمایید.</a:t>
            </a:r>
          </a:p>
          <a:p>
            <a:r>
              <a:rPr lang="fa-IR" dirty="0" smtClean="0"/>
              <a:t>شرح خدمات در بخش آخر شناسنامه باید مفصل ارائه شود.</a:t>
            </a:r>
          </a:p>
          <a:p>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19</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1543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en-US" dirty="0"/>
          </a:p>
        </p:txBody>
      </p:sp>
      <p:sp>
        <p:nvSpPr>
          <p:cNvPr id="3" name="Content Placeholder 2"/>
          <p:cNvSpPr>
            <a:spLocks noGrp="1"/>
          </p:cNvSpPr>
          <p:nvPr>
            <p:ph idx="1"/>
          </p:nvPr>
        </p:nvSpPr>
        <p:spPr/>
        <p:txBody>
          <a:bodyPr>
            <a:normAutofit fontScale="92500" lnSpcReduction="20000"/>
          </a:bodyPr>
          <a:lstStyle/>
          <a:p>
            <a:r>
              <a:rPr lang="fa-IR" dirty="0" smtClean="0"/>
              <a:t>هدف از این دوره</a:t>
            </a:r>
          </a:p>
          <a:p>
            <a:pPr lvl="1"/>
            <a:r>
              <a:rPr lang="fa-IR" dirty="0" smtClean="0"/>
              <a:t>شفاف کردن مفاهیم و انتظارات از شناسنامه</a:t>
            </a:r>
          </a:p>
          <a:p>
            <a:pPr lvl="2"/>
            <a:r>
              <a:rPr lang="fa-IR" dirty="0" smtClean="0"/>
              <a:t>آشنایی با هر یک از بخشهای شناسنامه و مفهوم آنها</a:t>
            </a:r>
          </a:p>
          <a:p>
            <a:pPr lvl="2"/>
            <a:r>
              <a:rPr lang="fa-IR" dirty="0" smtClean="0"/>
              <a:t>اعلام جزییات تکمیل هر یک از بخشها</a:t>
            </a:r>
          </a:p>
          <a:p>
            <a:pPr lvl="2"/>
            <a:r>
              <a:rPr lang="fa-IR" dirty="0" smtClean="0"/>
              <a:t>معرفی مهمترین خطاها و مشکلات موجود در تکمیل هر بخش</a:t>
            </a:r>
          </a:p>
          <a:p>
            <a:pPr lvl="1"/>
            <a:r>
              <a:rPr lang="fa-IR" dirty="0" smtClean="0"/>
              <a:t>دقیق کردن محتوای شناسنامه ها</a:t>
            </a:r>
          </a:p>
          <a:p>
            <a:pPr lvl="2"/>
            <a:r>
              <a:rPr lang="fa-IR" dirty="0" smtClean="0"/>
              <a:t>کاهش چالشهای میان مجری و ناظرین</a:t>
            </a:r>
          </a:p>
          <a:p>
            <a:pPr lvl="2"/>
            <a:r>
              <a:rPr lang="fa-IR" dirty="0" smtClean="0"/>
              <a:t>آگاهی از مراحل و برنامه واقعی اجرای پروژه</a:t>
            </a:r>
          </a:p>
          <a:p>
            <a:pPr lvl="2"/>
            <a:r>
              <a:rPr lang="fa-IR" dirty="0" smtClean="0"/>
              <a:t>فراهم کردن اطلاعات و محتوای کافی برای ارائه گزارشهای خوب به ذینفعان</a:t>
            </a:r>
          </a:p>
          <a:p>
            <a:r>
              <a:rPr lang="fa-IR" dirty="0" smtClean="0"/>
              <a:t>حوزه کاری</a:t>
            </a:r>
          </a:p>
          <a:p>
            <a:pPr lvl="1"/>
            <a:r>
              <a:rPr lang="fa-IR" dirty="0" smtClean="0"/>
              <a:t>شناسنامه های درون سپاری</a:t>
            </a:r>
          </a:p>
          <a:p>
            <a:r>
              <a:rPr lang="fa-IR" dirty="0" smtClean="0"/>
              <a:t>نسخه </a:t>
            </a:r>
            <a:r>
              <a:rPr lang="fa-IR" dirty="0"/>
              <a:t>شناسنامه</a:t>
            </a:r>
          </a:p>
          <a:p>
            <a:pPr lvl="1"/>
            <a:r>
              <a:rPr lang="fa-IR" dirty="0" smtClean="0"/>
              <a:t>نسخه آبان ماه</a:t>
            </a:r>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2</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3207188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اقلام </a:t>
            </a:r>
            <a:r>
              <a:rPr lang="ar-SA" dirty="0" smtClean="0"/>
              <a:t>سرمایه‌ای</a:t>
            </a:r>
            <a:r>
              <a:rPr lang="fa-IR" dirty="0" smtClean="0"/>
              <a:t> و مصرفی</a:t>
            </a:r>
            <a:endParaRPr lang="en-US" dirty="0"/>
          </a:p>
        </p:txBody>
      </p:sp>
      <p:sp>
        <p:nvSpPr>
          <p:cNvPr id="3" name="Content Placeholder 2"/>
          <p:cNvSpPr>
            <a:spLocks noGrp="1"/>
          </p:cNvSpPr>
          <p:nvPr>
            <p:ph idx="1"/>
          </p:nvPr>
        </p:nvSpPr>
        <p:spPr/>
        <p:txBody>
          <a:bodyPr/>
          <a:lstStyle/>
          <a:p>
            <a:r>
              <a:rPr lang="ar-SA" dirty="0"/>
              <a:t>اقلام </a:t>
            </a:r>
            <a:r>
              <a:rPr lang="ar-SA" dirty="0" smtClean="0"/>
              <a:t>سرمایه‌ای</a:t>
            </a:r>
            <a:endParaRPr lang="fa-IR" dirty="0" smtClean="0"/>
          </a:p>
          <a:p>
            <a:pPr lvl="1"/>
            <a:r>
              <a:rPr lang="fa-IR" dirty="0" smtClean="0"/>
              <a:t>اموالی که کد اموال دارند در این بخش معرفی می شوند.</a:t>
            </a:r>
          </a:p>
          <a:p>
            <a:pPr lvl="1"/>
            <a:r>
              <a:rPr lang="fa-IR" dirty="0" smtClean="0"/>
              <a:t>ترجیحا بر عهده پژوهشگاه قرار دهید.</a:t>
            </a:r>
          </a:p>
          <a:p>
            <a:pPr lvl="1"/>
            <a:r>
              <a:rPr lang="fa-IR" dirty="0" smtClean="0"/>
              <a:t>اگر مطمئن هستید وجود ندارد هزینه را پیش بینی کنید.</a:t>
            </a:r>
          </a:p>
          <a:p>
            <a:pPr lvl="1"/>
            <a:r>
              <a:rPr lang="fa-IR" dirty="0" smtClean="0"/>
              <a:t>مشخصات دقیق را در انتهای شناسنامه ارائه کنید.</a:t>
            </a:r>
          </a:p>
          <a:p>
            <a:r>
              <a:rPr lang="fa-IR" dirty="0" smtClean="0"/>
              <a:t>اقلام مصرفی</a:t>
            </a:r>
          </a:p>
          <a:p>
            <a:pPr lvl="1"/>
            <a:r>
              <a:rPr lang="fa-IR" dirty="0" smtClean="0"/>
              <a:t>جزییات و تعداد را مشخص کنید</a:t>
            </a:r>
          </a:p>
          <a:p>
            <a:pPr lvl="1"/>
            <a:r>
              <a:rPr lang="fa-IR" dirty="0" smtClean="0"/>
              <a:t>مقدار هریک متناسب با شرح خدمات و پروژه باشد.</a:t>
            </a:r>
          </a:p>
          <a:p>
            <a:pPr lvl="1"/>
            <a:r>
              <a:rPr lang="fa-IR" dirty="0" smtClean="0"/>
              <a:t>الزامی به تکمیل همه نیست.</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20</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4145955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هزینه های اختتام</a:t>
            </a:r>
            <a:endParaRPr lang="en-US" dirty="0"/>
          </a:p>
        </p:txBody>
      </p:sp>
      <p:sp>
        <p:nvSpPr>
          <p:cNvPr id="3" name="Content Placeholder 2"/>
          <p:cNvSpPr>
            <a:spLocks noGrp="1"/>
          </p:cNvSpPr>
          <p:nvPr>
            <p:ph idx="1"/>
          </p:nvPr>
        </p:nvSpPr>
        <p:spPr/>
        <p:txBody>
          <a:bodyPr/>
          <a:lstStyle/>
          <a:p>
            <a:r>
              <a:rPr lang="fa-IR" dirty="0" smtClean="0"/>
              <a:t>حسن انجام و نظارت مبتنی بر مبلغ پروژه است.</a:t>
            </a:r>
          </a:p>
          <a:p>
            <a:r>
              <a:rPr lang="fa-IR" dirty="0" smtClean="0"/>
              <a:t>از فایلهای تهیه شده برای محاسبه استفاده فرمایید.</a:t>
            </a:r>
          </a:p>
          <a:p>
            <a:r>
              <a:rPr lang="fa-IR" dirty="0" smtClean="0"/>
              <a:t>حسن انجام می تواند کمتر از مبلغ محاسبه شده نوشته شود.</a:t>
            </a:r>
          </a:p>
          <a:p>
            <a:r>
              <a:rPr lang="fa-IR" dirty="0" smtClean="0"/>
              <a:t>حق مجریگری براساس حکم مجری محاسبه می شود.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21</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2249633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جمع کل اعتبارات</a:t>
            </a:r>
            <a:endParaRPr lang="en-US" dirty="0"/>
          </a:p>
        </p:txBody>
      </p:sp>
      <p:sp>
        <p:nvSpPr>
          <p:cNvPr id="3" name="Content Placeholder 2"/>
          <p:cNvSpPr>
            <a:spLocks noGrp="1"/>
          </p:cNvSpPr>
          <p:nvPr>
            <p:ph idx="1"/>
          </p:nvPr>
        </p:nvSpPr>
        <p:spPr/>
        <p:txBody>
          <a:bodyPr/>
          <a:lstStyle/>
          <a:p>
            <a:r>
              <a:rPr lang="fa-IR" dirty="0" smtClean="0"/>
              <a:t>اعتبارات شناسنامه دو بخش است.</a:t>
            </a:r>
          </a:p>
          <a:p>
            <a:pPr lvl="1"/>
            <a:r>
              <a:rPr lang="fa-IR" dirty="0" smtClean="0"/>
              <a:t>بخش در اختیار مجری</a:t>
            </a:r>
          </a:p>
          <a:p>
            <a:pPr lvl="1"/>
            <a:r>
              <a:rPr lang="fa-IR" dirty="0" smtClean="0"/>
              <a:t>بخش در اختیار پژوهشگاه</a:t>
            </a:r>
          </a:p>
          <a:p>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22</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graphicFrame>
        <p:nvGraphicFramePr>
          <p:cNvPr id="6" name="Table 5"/>
          <p:cNvGraphicFramePr>
            <a:graphicFrameLocks noGrp="1"/>
          </p:cNvGraphicFramePr>
          <p:nvPr>
            <p:extLst>
              <p:ext uri="{D42A27DB-BD31-4B8C-83A1-F6EECF244321}">
                <p14:modId xmlns:p14="http://schemas.microsoft.com/office/powerpoint/2010/main" val="3116421824"/>
              </p:ext>
            </p:extLst>
          </p:nvPr>
        </p:nvGraphicFramePr>
        <p:xfrm>
          <a:off x="152326" y="1196752"/>
          <a:ext cx="3816424" cy="3969639"/>
        </p:xfrm>
        <a:graphic>
          <a:graphicData uri="http://schemas.openxmlformats.org/drawingml/2006/table">
            <a:tbl>
              <a:tblPr rtl="1">
                <a:tableStyleId>{5C22544A-7EE6-4342-B048-85BDC9FD1C3A}</a:tableStyleId>
              </a:tblPr>
              <a:tblGrid>
                <a:gridCol w="1796010"/>
                <a:gridCol w="1013642"/>
                <a:gridCol w="1006772"/>
              </a:tblGrid>
              <a:tr h="269240">
                <a:tc rowSpan="2">
                  <a:txBody>
                    <a:bodyPr/>
                    <a:lstStyle/>
                    <a:p>
                      <a:pPr algn="ctr" rtl="1">
                        <a:lnSpc>
                          <a:spcPct val="115000"/>
                        </a:lnSpc>
                        <a:spcAft>
                          <a:spcPts val="0"/>
                        </a:spcAft>
                      </a:pPr>
                      <a:r>
                        <a:rPr lang="fa-IR" sz="1800" kern="900" dirty="0">
                          <a:effectLst/>
                          <a:cs typeface="B Nazanin" panose="00000400000000000000" pitchFamily="2" charset="-78"/>
                        </a:rPr>
                        <a:t>شرح</a:t>
                      </a:r>
                      <a:endParaRPr lang="en-US" sz="1200" kern="900" dirty="0">
                        <a:solidFill>
                          <a:srgbClr val="0A5FA5"/>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algn="ctr" rtl="1">
                        <a:lnSpc>
                          <a:spcPct val="115000"/>
                        </a:lnSpc>
                        <a:spcAft>
                          <a:spcPts val="0"/>
                        </a:spcAft>
                      </a:pPr>
                      <a:r>
                        <a:rPr lang="fa-IR" sz="1800" kern="900">
                          <a:effectLst/>
                          <a:cs typeface="B Nazanin" panose="00000400000000000000" pitchFamily="2" charset="-78"/>
                        </a:rPr>
                        <a:t>اعتبار درخواستی </a:t>
                      </a:r>
                      <a:r>
                        <a:rPr lang="ar-SA" sz="1050" kern="900">
                          <a:effectLst/>
                          <a:cs typeface="B Nazanin" panose="00000400000000000000" pitchFamily="2" charset="-78"/>
                        </a:rPr>
                        <a:t>(برحسب ميليون ريال)</a:t>
                      </a:r>
                      <a:endParaRPr lang="en-US" sz="1200" kern="900">
                        <a:solidFill>
                          <a:srgbClr val="0A5FA5"/>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34315">
                <a:tc vMerge="1">
                  <a:txBody>
                    <a:bodyPr/>
                    <a:lstStyle/>
                    <a:p>
                      <a:endParaRPr lang="en-US"/>
                    </a:p>
                  </a:txBody>
                  <a:tcPr/>
                </a:tc>
                <a:tc>
                  <a:txBody>
                    <a:bodyPr/>
                    <a:lstStyle/>
                    <a:p>
                      <a:pPr indent="180340" algn="ctr" rtl="1">
                        <a:lnSpc>
                          <a:spcPct val="115000"/>
                        </a:lnSpc>
                        <a:spcAft>
                          <a:spcPts val="0"/>
                        </a:spcAft>
                      </a:pPr>
                      <a:r>
                        <a:rPr lang="ar-SA" sz="1800" kern="900">
                          <a:effectLst/>
                          <a:cs typeface="B Nazanin" panose="00000400000000000000" pitchFamily="2" charset="-78"/>
                        </a:rPr>
                        <a:t>از محل پروژه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از محل جاری</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38125">
                <a:tc>
                  <a:txBody>
                    <a:bodyPr/>
                    <a:lstStyle/>
                    <a:p>
                      <a:pPr indent="180340" algn="ctr" rtl="1">
                        <a:lnSpc>
                          <a:spcPct val="115000"/>
                        </a:lnSpc>
                        <a:spcAft>
                          <a:spcPts val="0"/>
                        </a:spcAft>
                      </a:pPr>
                      <a:r>
                        <a:rPr lang="fa-IR" sz="1800" kern="900">
                          <a:effectLst/>
                          <a:cs typeface="B Nazanin" panose="00000400000000000000" pitchFamily="2" charset="-78"/>
                        </a:rPr>
                        <a:t>مبلغ پروژه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38125">
                <a:tc>
                  <a:txBody>
                    <a:bodyPr/>
                    <a:lstStyle/>
                    <a:p>
                      <a:pPr indent="180340" algn="ctr" rtl="1">
                        <a:lnSpc>
                          <a:spcPct val="115000"/>
                        </a:lnSpc>
                        <a:spcAft>
                          <a:spcPts val="0"/>
                        </a:spcAft>
                      </a:pPr>
                      <a:r>
                        <a:rPr lang="fa-IR" sz="1800" kern="900" dirty="0">
                          <a:effectLst/>
                          <a:cs typeface="B Nazanin" panose="00000400000000000000" pitchFamily="2" charset="-78"/>
                        </a:rPr>
                        <a:t>هزینه های اختتام پروژه</a:t>
                      </a: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38125">
                <a:tc>
                  <a:txBody>
                    <a:bodyPr/>
                    <a:lstStyle/>
                    <a:p>
                      <a:pPr indent="180340" algn="ctr" rtl="1">
                        <a:lnSpc>
                          <a:spcPct val="115000"/>
                        </a:lnSpc>
                        <a:spcAft>
                          <a:spcPts val="0"/>
                        </a:spcAft>
                      </a:pPr>
                      <a:r>
                        <a:rPr lang="fa-IR" sz="1800" kern="900">
                          <a:effectLst/>
                          <a:cs typeface="B Nazanin" panose="00000400000000000000" pitchFamily="2" charset="-78"/>
                        </a:rPr>
                        <a:t>هزينه­هاي بالاسری (پژوهشگاه)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55905">
                <a:tc>
                  <a:txBody>
                    <a:bodyPr/>
                    <a:lstStyle/>
                    <a:p>
                      <a:pPr indent="180340" algn="ctr" rtl="1">
                        <a:lnSpc>
                          <a:spcPct val="115000"/>
                        </a:lnSpc>
                        <a:spcAft>
                          <a:spcPts val="0"/>
                        </a:spcAft>
                      </a:pPr>
                      <a:r>
                        <a:rPr lang="fa-IR" sz="1800" kern="900">
                          <a:effectLst/>
                          <a:cs typeface="B Nazanin" panose="00000400000000000000" pitchFamily="2" charset="-78"/>
                        </a:rPr>
                        <a:t>حق بیمه قرارداد و ارزش‌افزوده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34315">
                <a:tc>
                  <a:txBody>
                    <a:bodyPr/>
                    <a:lstStyle/>
                    <a:p>
                      <a:pPr indent="180340" algn="ctr" rtl="1">
                        <a:lnSpc>
                          <a:spcPct val="115000"/>
                        </a:lnSpc>
                        <a:spcAft>
                          <a:spcPts val="0"/>
                        </a:spcAft>
                      </a:pPr>
                      <a:r>
                        <a:rPr lang="fa-IR" sz="1800" kern="900">
                          <a:effectLst/>
                          <a:cs typeface="B Nazanin" panose="00000400000000000000" pitchFamily="2" charset="-78"/>
                        </a:rPr>
                        <a:t>جمع</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34315">
                <a:tc>
                  <a:txBody>
                    <a:bodyPr/>
                    <a:lstStyle/>
                    <a:p>
                      <a:pPr indent="180340" algn="ctr" rtl="1">
                        <a:lnSpc>
                          <a:spcPct val="115000"/>
                        </a:lnSpc>
                        <a:spcAft>
                          <a:spcPts val="0"/>
                        </a:spcAft>
                      </a:pPr>
                      <a:r>
                        <a:rPr lang="fa-IR" sz="1800" kern="900">
                          <a:effectLst/>
                          <a:cs typeface="B Nazanin" panose="00000400000000000000" pitchFamily="2" charset="-78"/>
                        </a:rPr>
                        <a:t>جمع کل</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dirty="0">
                          <a:effectLst/>
                          <a:cs typeface="B Nazanin" panose="00000400000000000000" pitchFamily="2" charset="-78"/>
                        </a:rPr>
                        <a:t> </a:t>
                      </a: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bl>
          </a:graphicData>
        </a:graphic>
      </p:graphicFrame>
      <p:sp>
        <p:nvSpPr>
          <p:cNvPr id="7" name="Rectangle 1"/>
          <p:cNvSpPr>
            <a:spLocks noChangeArrowheads="1"/>
          </p:cNvSpPr>
          <p:nvPr/>
        </p:nvSpPr>
        <p:spPr bwMode="auto">
          <a:xfrm>
            <a:off x="950913" y="2892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326416734"/>
              </p:ext>
            </p:extLst>
          </p:nvPr>
        </p:nvGraphicFramePr>
        <p:xfrm>
          <a:off x="4372200" y="2751836"/>
          <a:ext cx="3855983" cy="3969639"/>
        </p:xfrm>
        <a:graphic>
          <a:graphicData uri="http://schemas.openxmlformats.org/drawingml/2006/table">
            <a:tbl>
              <a:tblPr rtl="1">
                <a:tableStyleId>{5C22544A-7EE6-4342-B048-85BDC9FD1C3A}</a:tableStyleId>
              </a:tblPr>
              <a:tblGrid>
                <a:gridCol w="1793675"/>
                <a:gridCol w="1005464"/>
                <a:gridCol w="93980"/>
                <a:gridCol w="962864"/>
              </a:tblGrid>
              <a:tr h="269240">
                <a:tc rowSpan="2">
                  <a:txBody>
                    <a:bodyPr/>
                    <a:lstStyle/>
                    <a:p>
                      <a:pPr algn="ctr" rtl="1">
                        <a:lnSpc>
                          <a:spcPct val="115000"/>
                        </a:lnSpc>
                        <a:spcAft>
                          <a:spcPts val="0"/>
                        </a:spcAft>
                      </a:pPr>
                      <a:r>
                        <a:rPr lang="fa-IR" sz="1800" kern="900" dirty="0">
                          <a:effectLst/>
                          <a:cs typeface="B Nazanin" panose="00000400000000000000" pitchFamily="2" charset="-78"/>
                        </a:rPr>
                        <a:t>شرح</a:t>
                      </a:r>
                      <a:endParaRPr lang="en-US" sz="1200" kern="900" dirty="0">
                        <a:solidFill>
                          <a:srgbClr val="0A5FA5"/>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3">
                  <a:txBody>
                    <a:bodyPr/>
                    <a:lstStyle/>
                    <a:p>
                      <a:pPr algn="ctr" rtl="1">
                        <a:lnSpc>
                          <a:spcPct val="115000"/>
                        </a:lnSpc>
                        <a:spcAft>
                          <a:spcPts val="0"/>
                        </a:spcAft>
                      </a:pPr>
                      <a:r>
                        <a:rPr lang="fa-IR" sz="1800" kern="900" dirty="0">
                          <a:effectLst/>
                          <a:cs typeface="B Nazanin" panose="00000400000000000000" pitchFamily="2" charset="-78"/>
                        </a:rPr>
                        <a:t>اعتبار درخواستی </a:t>
                      </a:r>
                      <a:r>
                        <a:rPr lang="ar-SA" sz="1050" kern="900" dirty="0">
                          <a:effectLst/>
                          <a:cs typeface="B Nazanin" panose="00000400000000000000" pitchFamily="2" charset="-78"/>
                        </a:rPr>
                        <a:t>(برحسب ميليون ريال)</a:t>
                      </a:r>
                      <a:endParaRPr lang="en-US" sz="1200" kern="900" dirty="0">
                        <a:solidFill>
                          <a:srgbClr val="0A5FA5"/>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c hMerge="1">
                  <a:txBody>
                    <a:bodyPr/>
                    <a:lstStyle/>
                    <a:p>
                      <a:endParaRPr lang="en-US"/>
                    </a:p>
                  </a:txBody>
                  <a:tcPr/>
                </a:tc>
              </a:tr>
              <a:tr h="234315">
                <a:tc vMerge="1">
                  <a:txBody>
                    <a:bodyPr/>
                    <a:lstStyle/>
                    <a:p>
                      <a:endParaRPr lang="en-US"/>
                    </a:p>
                  </a:txBody>
                  <a:tcPr/>
                </a:tc>
                <a:tc>
                  <a:txBody>
                    <a:bodyPr/>
                    <a:lstStyle/>
                    <a:p>
                      <a:pPr indent="180340" algn="ctr" rtl="1">
                        <a:lnSpc>
                          <a:spcPct val="115000"/>
                        </a:lnSpc>
                        <a:spcAft>
                          <a:spcPts val="0"/>
                        </a:spcAft>
                      </a:pPr>
                      <a:r>
                        <a:rPr lang="ar-SA" sz="1800" kern="900">
                          <a:effectLst/>
                          <a:cs typeface="B Nazanin" panose="00000400000000000000" pitchFamily="2" charset="-78"/>
                        </a:rPr>
                        <a:t>از محل پروژه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از محل جاری</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34315">
                <a:tc>
                  <a:txBody>
                    <a:bodyPr/>
                    <a:lstStyle/>
                    <a:p>
                      <a:pPr indent="180340" algn="ctr" rtl="1">
                        <a:lnSpc>
                          <a:spcPct val="115000"/>
                        </a:lnSpc>
                        <a:spcAft>
                          <a:spcPts val="0"/>
                        </a:spcAft>
                      </a:pPr>
                      <a:r>
                        <a:rPr lang="fa-IR" sz="1800" kern="900">
                          <a:effectLst/>
                          <a:cs typeface="B Nazanin" panose="00000400000000000000" pitchFamily="2" charset="-78"/>
                        </a:rPr>
                        <a:t>منابع انساني</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73685">
                <a:tc>
                  <a:txBody>
                    <a:bodyPr/>
                    <a:lstStyle/>
                    <a:p>
                      <a:pPr indent="180340" algn="ctr" rtl="1">
                        <a:lnSpc>
                          <a:spcPct val="115000"/>
                        </a:lnSpc>
                        <a:spcAft>
                          <a:spcPts val="0"/>
                        </a:spcAft>
                      </a:pPr>
                      <a:r>
                        <a:rPr lang="fa-IR" sz="1800" kern="900">
                          <a:effectLst/>
                          <a:cs typeface="B Nazanin" panose="00000400000000000000" pitchFamily="2" charset="-78"/>
                        </a:rPr>
                        <a:t>مشاوره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38125">
                <a:tc>
                  <a:txBody>
                    <a:bodyPr/>
                    <a:lstStyle/>
                    <a:p>
                      <a:pPr indent="180340" algn="ctr" rtl="1">
                        <a:lnSpc>
                          <a:spcPct val="115000"/>
                        </a:lnSpc>
                        <a:spcAft>
                          <a:spcPts val="0"/>
                        </a:spcAft>
                      </a:pPr>
                      <a:r>
                        <a:rPr lang="fa-IR" sz="1800" kern="900">
                          <a:effectLst/>
                          <a:cs typeface="B Nazanin" panose="00000400000000000000" pitchFamily="2" charset="-78"/>
                        </a:rPr>
                        <a:t>قراردادهای برونسپاری</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38125">
                <a:tc>
                  <a:txBody>
                    <a:bodyPr/>
                    <a:lstStyle/>
                    <a:p>
                      <a:pPr indent="180340" algn="ctr" rtl="1">
                        <a:lnSpc>
                          <a:spcPct val="115000"/>
                        </a:lnSpc>
                        <a:spcAft>
                          <a:spcPts val="0"/>
                        </a:spcAft>
                      </a:pPr>
                      <a:r>
                        <a:rPr lang="ar-SA" sz="1800" kern="900">
                          <a:effectLst/>
                          <a:cs typeface="B Nazanin" panose="00000400000000000000" pitchFamily="2" charset="-78"/>
                        </a:rPr>
                        <a:t>اقلام سرمایه‌ای</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38125">
                <a:tc>
                  <a:txBody>
                    <a:bodyPr/>
                    <a:lstStyle/>
                    <a:p>
                      <a:pPr indent="180340" algn="ctr" rtl="1">
                        <a:lnSpc>
                          <a:spcPct val="115000"/>
                        </a:lnSpc>
                        <a:spcAft>
                          <a:spcPts val="0"/>
                        </a:spcAft>
                      </a:pPr>
                      <a:r>
                        <a:rPr lang="fa-IR" sz="1800" kern="900">
                          <a:effectLst/>
                          <a:cs typeface="B Nazanin" panose="00000400000000000000" pitchFamily="2" charset="-78"/>
                        </a:rPr>
                        <a:t>اقلام مصرفي و خدماتي</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r>
              <a:tr h="234315">
                <a:tc>
                  <a:txBody>
                    <a:bodyPr/>
                    <a:lstStyle/>
                    <a:p>
                      <a:pPr indent="180340" algn="ctr" rtl="1">
                        <a:lnSpc>
                          <a:spcPct val="115000"/>
                        </a:lnSpc>
                        <a:spcAft>
                          <a:spcPts val="0"/>
                        </a:spcAft>
                      </a:pPr>
                      <a:r>
                        <a:rPr lang="fa-IR" sz="1800" kern="900">
                          <a:effectLst/>
                          <a:cs typeface="B Nazanin" panose="00000400000000000000" pitchFamily="2" charset="-78"/>
                        </a:rPr>
                        <a:t>جمع</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2">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c>
                  <a:txBody>
                    <a:bodyPr/>
                    <a:lstStyle/>
                    <a:p>
                      <a:pPr indent="180340" algn="ctr" rtl="1">
                        <a:lnSpc>
                          <a:spcPct val="115000"/>
                        </a:lnSpc>
                        <a:spcAft>
                          <a:spcPts val="0"/>
                        </a:spcAft>
                      </a:pPr>
                      <a:r>
                        <a:rPr lang="ar-SA" sz="1800" kern="900">
                          <a:effectLst/>
                          <a:cs typeface="B Nazanin" panose="00000400000000000000" pitchFamily="2" charset="-78"/>
                        </a:rPr>
                        <a:t> </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r>
              <a:tr h="234315">
                <a:tc>
                  <a:txBody>
                    <a:bodyPr/>
                    <a:lstStyle/>
                    <a:p>
                      <a:pPr indent="180340" algn="ctr" rtl="1">
                        <a:lnSpc>
                          <a:spcPct val="115000"/>
                        </a:lnSpc>
                        <a:spcAft>
                          <a:spcPts val="0"/>
                        </a:spcAft>
                      </a:pPr>
                      <a:r>
                        <a:rPr lang="fa-IR" sz="1800" kern="900">
                          <a:effectLst/>
                          <a:cs typeface="B Nazanin" panose="00000400000000000000" pitchFamily="2" charset="-78"/>
                        </a:rPr>
                        <a:t>جمع مبلغ پروژه</a:t>
                      </a:r>
                      <a:endParaRPr lang="en-US" sz="1800" kern="90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gridSpan="3">
                  <a:txBody>
                    <a:bodyPr/>
                    <a:lstStyle/>
                    <a:p>
                      <a:pPr indent="180340" algn="ctr" rtl="1">
                        <a:lnSpc>
                          <a:spcPct val="115000"/>
                        </a:lnSpc>
                        <a:spcAft>
                          <a:spcPts val="0"/>
                        </a:spcAft>
                      </a:pPr>
                      <a:r>
                        <a:rPr lang="ar-SA" sz="1800" kern="900" dirty="0">
                          <a:effectLst/>
                          <a:cs typeface="B Nazanin" panose="00000400000000000000" pitchFamily="2" charset="-78"/>
                        </a:rPr>
                        <a:t> </a:t>
                      </a:r>
                      <a:endParaRPr lang="en-US" sz="1800" kern="900" dirty="0">
                        <a:solidFill>
                          <a:srgbClr val="000000"/>
                        </a:solidFill>
                        <a:effectLst/>
                        <a:latin typeface="Times New Roman" panose="02020603050405020304" pitchFamily="18" charset="0"/>
                        <a:ea typeface="B Nazanin" panose="00000400000000000000" pitchFamily="2" charset="-78"/>
                        <a:cs typeface="B Nazanin" panose="00000400000000000000" pitchFamily="2" charset="-78"/>
                      </a:endParaRPr>
                    </a:p>
                  </a:txBody>
                  <a:tcPr marL="68580" marR="68580" marT="0" marB="0" anchor="ct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487579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صفحه اول</a:t>
            </a:r>
            <a:endParaRPr lang="en-US" dirty="0"/>
          </a:p>
        </p:txBody>
      </p:sp>
      <p:sp>
        <p:nvSpPr>
          <p:cNvPr id="3" name="Content Placeholder 2"/>
          <p:cNvSpPr>
            <a:spLocks noGrp="1"/>
          </p:cNvSpPr>
          <p:nvPr>
            <p:ph idx="1"/>
          </p:nvPr>
        </p:nvSpPr>
        <p:spPr/>
        <p:txBody>
          <a:bodyPr/>
          <a:lstStyle/>
          <a:p>
            <a:r>
              <a:rPr lang="fa-IR" dirty="0"/>
              <a:t>عنوان و کدپروژه </a:t>
            </a:r>
            <a:r>
              <a:rPr lang="fa-IR" dirty="0" smtClean="0"/>
              <a:t>مادر</a:t>
            </a:r>
          </a:p>
          <a:p>
            <a:pPr lvl="1"/>
            <a:r>
              <a:rPr lang="en-US" dirty="0" smtClean="0"/>
              <a:t> </a:t>
            </a:r>
            <a:r>
              <a:rPr lang="fa-IR" dirty="0"/>
              <a:t>چنانچه این پروژه در ذیل پروژه دیگری تعریف گردیده است، نام و کد پروژه مادر را در این قسمت وارد نمایید.</a:t>
            </a:r>
            <a:endParaRPr lang="en-US" dirty="0"/>
          </a:p>
          <a:p>
            <a:r>
              <a:rPr lang="fa-IR" dirty="0" smtClean="0"/>
              <a:t>امضا مسئول طرح یا پروژه مادر</a:t>
            </a:r>
            <a:endParaRPr lang="en-US"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3</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2112031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مشخصات کلی</a:t>
            </a:r>
            <a:endParaRPr lang="en-US" dirty="0"/>
          </a:p>
        </p:txBody>
      </p:sp>
      <p:sp>
        <p:nvSpPr>
          <p:cNvPr id="3" name="Content Placeholder 2"/>
          <p:cNvSpPr>
            <a:spLocks noGrp="1"/>
          </p:cNvSpPr>
          <p:nvPr>
            <p:ph idx="1"/>
          </p:nvPr>
        </p:nvSpPr>
        <p:spPr/>
        <p:txBody>
          <a:bodyPr/>
          <a:lstStyle/>
          <a:p>
            <a:r>
              <a:rPr lang="fa-IR" dirty="0" smtClean="0"/>
              <a:t>مبلغ پروژه:</a:t>
            </a:r>
          </a:p>
          <a:p>
            <a:pPr lvl="1"/>
            <a:r>
              <a:rPr lang="fa-IR" dirty="0" smtClean="0"/>
              <a:t>کل اعتبارات نهایی در جدول بخش 3 شناسنامه است</a:t>
            </a:r>
          </a:p>
          <a:p>
            <a:r>
              <a:rPr lang="fa-IR" dirty="0" smtClean="0"/>
              <a:t>مشتری</a:t>
            </a:r>
          </a:p>
          <a:p>
            <a:pPr lvl="1"/>
            <a:r>
              <a:rPr lang="fa-IR" dirty="0" smtClean="0"/>
              <a:t>فقط در پروژه های دارای قرارداد درآمدی کارفرما داریم.</a:t>
            </a:r>
          </a:p>
          <a:p>
            <a:pPr lvl="1"/>
            <a:r>
              <a:rPr lang="fa-IR" dirty="0" smtClean="0"/>
              <a:t>در همه پروژه ها کارفرما پژوهشگاه ارتباطات و فناوری ااطلاعات است. دقیقا با همین عنوان نوشته شود.</a:t>
            </a:r>
          </a:p>
          <a:p>
            <a:pPr lvl="1"/>
            <a:r>
              <a:rPr lang="fa-IR" dirty="0" smtClean="0"/>
              <a:t>در پروژه های زیرمجموعه یک پروژه، کارفرما، پژوهشگاه است.</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4</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424436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مساله و دلایل انجام</a:t>
            </a:r>
            <a:endParaRPr lang="en-US" dirty="0"/>
          </a:p>
        </p:txBody>
      </p:sp>
      <p:sp>
        <p:nvSpPr>
          <p:cNvPr id="3" name="Content Placeholder 2"/>
          <p:cNvSpPr>
            <a:spLocks noGrp="1"/>
          </p:cNvSpPr>
          <p:nvPr>
            <p:ph idx="1"/>
          </p:nvPr>
        </p:nvSpPr>
        <p:spPr/>
        <p:txBody>
          <a:bodyPr>
            <a:normAutofit fontScale="77500" lnSpcReduction="20000"/>
          </a:bodyPr>
          <a:lstStyle/>
          <a:p>
            <a:r>
              <a:rPr lang="fa-IR" dirty="0" smtClean="0"/>
              <a:t>تعریف</a:t>
            </a:r>
          </a:p>
          <a:p>
            <a:pPr lvl="1"/>
            <a:r>
              <a:rPr lang="fa-IR" dirty="0" smtClean="0"/>
              <a:t>در این قسمت به صورت مشخص و به دور از مقدمه چینی مساله موجود که این پروژه قصد حل کردن آن را دارد تعیین کنید</a:t>
            </a:r>
          </a:p>
          <a:p>
            <a:r>
              <a:rPr lang="fa-IR" dirty="0" smtClean="0"/>
              <a:t>دلایل انجام</a:t>
            </a:r>
          </a:p>
          <a:p>
            <a:pPr lvl="1"/>
            <a:r>
              <a:rPr lang="fa-IR" dirty="0" smtClean="0"/>
              <a:t>مهمترین دلایل انجام می تواند</a:t>
            </a:r>
          </a:p>
          <a:p>
            <a:pPr lvl="2"/>
            <a:r>
              <a:rPr lang="fa-IR" dirty="0" smtClean="0"/>
              <a:t>اسناد بالادستی</a:t>
            </a:r>
          </a:p>
          <a:p>
            <a:pPr lvl="2"/>
            <a:r>
              <a:rPr lang="fa-IR" dirty="0" smtClean="0"/>
              <a:t>درخواست کارفرما</a:t>
            </a:r>
          </a:p>
          <a:p>
            <a:pPr lvl="2"/>
            <a:r>
              <a:rPr lang="fa-IR" dirty="0" smtClean="0"/>
              <a:t>ابلاغ وزارت</a:t>
            </a:r>
          </a:p>
          <a:p>
            <a:pPr lvl="2"/>
            <a:r>
              <a:rPr lang="fa-IR" dirty="0" smtClean="0"/>
              <a:t>دلایل فنی</a:t>
            </a:r>
          </a:p>
          <a:p>
            <a:pPr lvl="2"/>
            <a:r>
              <a:rPr lang="fa-IR" dirty="0" smtClean="0"/>
              <a:t>نیازهای اجتماعی</a:t>
            </a:r>
          </a:p>
          <a:p>
            <a:pPr lvl="2"/>
            <a:r>
              <a:rPr lang="fa-IR" dirty="0" smtClean="0"/>
              <a:t>وضعیت سیاسی و اقتصادی کشور</a:t>
            </a:r>
          </a:p>
          <a:p>
            <a:pPr lvl="1"/>
            <a:r>
              <a:rPr lang="fa-IR" dirty="0" smtClean="0"/>
              <a:t>ارجاع مناسب به دلایل داده شود مثلا شماره بندهای قوانین بالادستی، عکس درخواست کافرما و غیره</a:t>
            </a:r>
          </a:p>
          <a:p>
            <a:r>
              <a:rPr lang="fa-IR" dirty="0" smtClean="0"/>
              <a:t>سوالات پروژه</a:t>
            </a:r>
          </a:p>
          <a:p>
            <a:pPr lvl="1"/>
            <a:r>
              <a:rPr lang="fa-IR" dirty="0"/>
              <a:t>سوالات تحقیق برای تعیین قلمرو پروژه بسیار موثر هستند.</a:t>
            </a:r>
          </a:p>
          <a:p>
            <a:pPr lvl="1"/>
            <a:r>
              <a:rPr lang="fa-IR" dirty="0"/>
              <a:t>از نوشتن سوالات و شرح خدمات به صورت عمومی و </a:t>
            </a:r>
            <a:r>
              <a:rPr lang="fa-IR" dirty="0" smtClean="0"/>
              <a:t>غیرشفاف </a:t>
            </a:r>
            <a:r>
              <a:rPr lang="fa-IR" dirty="0"/>
              <a:t>خودداری فرمایید</a:t>
            </a:r>
            <a:r>
              <a:rPr lang="fa-IR" dirty="0" smtClean="0"/>
              <a:t>.</a:t>
            </a:r>
            <a:endParaRPr lang="fa-IR" dirty="0"/>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5</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2015478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قلمرو و ارتباط با سایر پروژه ها</a:t>
            </a:r>
            <a:endParaRPr lang="en-US" dirty="0"/>
          </a:p>
        </p:txBody>
      </p:sp>
      <p:sp>
        <p:nvSpPr>
          <p:cNvPr id="3" name="Content Placeholder 2"/>
          <p:cNvSpPr>
            <a:spLocks noGrp="1"/>
          </p:cNvSpPr>
          <p:nvPr>
            <p:ph idx="1"/>
          </p:nvPr>
        </p:nvSpPr>
        <p:spPr/>
        <p:txBody>
          <a:bodyPr>
            <a:normAutofit fontScale="92500" lnSpcReduction="20000"/>
          </a:bodyPr>
          <a:lstStyle/>
          <a:p>
            <a:r>
              <a:rPr lang="fa-IR" dirty="0" smtClean="0"/>
              <a:t>قلمرو پروژه باید در این بخش به صورت دقیق مشخص شود.</a:t>
            </a:r>
          </a:p>
          <a:p>
            <a:pPr lvl="1"/>
            <a:r>
              <a:rPr lang="fa-IR" dirty="0" smtClean="0"/>
              <a:t>برای مثال در این قسمت تعیین می کنیم که پروژه در خصوص بررسی الگوریتمهای رایانش کوانتومی است</a:t>
            </a:r>
          </a:p>
          <a:p>
            <a:pPr lvl="1"/>
            <a:r>
              <a:rPr lang="fa-IR" dirty="0" smtClean="0"/>
              <a:t>در این بخش بهتر است به صورت شفاف بخشهایی که در حوزه کاری پروژه نیست نیز مشخص شود.</a:t>
            </a:r>
          </a:p>
          <a:p>
            <a:pPr lvl="1"/>
            <a:r>
              <a:rPr lang="fa-IR" dirty="0" smtClean="0"/>
              <a:t>در بخشهای مختلف پروژه قلمرو مشخص شود.</a:t>
            </a:r>
            <a:endParaRPr lang="en-US" dirty="0" smtClean="0"/>
          </a:p>
          <a:p>
            <a:pPr lvl="1"/>
            <a:r>
              <a:rPr lang="fa-IR" dirty="0" smtClean="0"/>
              <a:t>مثال در مطالعات تطبیقی کشورها مشخص شود، در پروژه رایانش کوانتومی مشخص شود که در مرد الگوریتمها صحبت می شود نه مشخصات تجهیزات و سخت افزار</a:t>
            </a:r>
          </a:p>
          <a:p>
            <a:r>
              <a:rPr lang="fa-IR" dirty="0" smtClean="0"/>
              <a:t>ارتباط با سایر پروژه ها</a:t>
            </a:r>
          </a:p>
          <a:p>
            <a:pPr lvl="1"/>
            <a:r>
              <a:rPr lang="fa-IR" dirty="0" smtClean="0"/>
              <a:t>در این قسمت باید پروژه های پیش نیاز انجام شده و پروژه هایی که بعد از این انجام خواهد شد، ذکر گردد.</a:t>
            </a:r>
          </a:p>
          <a:p>
            <a:pPr lvl="1"/>
            <a:r>
              <a:rPr lang="fa-IR" dirty="0" smtClean="0"/>
              <a:t>جایگاه این پروژه در موضوع محوری در این بخش مشخص می شود.</a:t>
            </a:r>
          </a:p>
          <a:p>
            <a:pPr lvl="1"/>
            <a:r>
              <a:rPr lang="fa-IR" dirty="0" smtClean="0"/>
              <a:t>مثال در پروژه پلتفرم  </a:t>
            </a:r>
            <a:r>
              <a:rPr lang="en-US" dirty="0" smtClean="0"/>
              <a:t>LTE</a:t>
            </a:r>
            <a:r>
              <a:rPr lang="fa-IR" dirty="0" smtClean="0"/>
              <a:t> مشخص شود که این پروژه پیش نیاز چه پروژه هایی است و در صورت اجرا شدن چه پروژه هایی قابلیت اجرا می یابند.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6</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2504526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تجربیات مشابه</a:t>
            </a:r>
            <a:endParaRPr lang="en-US" dirty="0"/>
          </a:p>
        </p:txBody>
      </p:sp>
      <p:sp>
        <p:nvSpPr>
          <p:cNvPr id="3" name="Content Placeholder 2"/>
          <p:cNvSpPr>
            <a:spLocks noGrp="1"/>
          </p:cNvSpPr>
          <p:nvPr>
            <p:ph idx="1"/>
          </p:nvPr>
        </p:nvSpPr>
        <p:spPr/>
        <p:txBody>
          <a:bodyPr>
            <a:normAutofit lnSpcReduction="10000"/>
          </a:bodyPr>
          <a:lstStyle/>
          <a:p>
            <a:r>
              <a:rPr lang="fa-IR" dirty="0" smtClean="0"/>
              <a:t>تجربه مشابه پروژه پیشنهادی یا موارد مرتبط</a:t>
            </a:r>
          </a:p>
          <a:p>
            <a:pPr lvl="1"/>
            <a:r>
              <a:rPr lang="fa-IR" dirty="0" smtClean="0"/>
              <a:t>برای مثال در رایانش کوانتوم قرار نیست سرمایه گذاری حوزه کوانتوم آورده شود.</a:t>
            </a:r>
          </a:p>
          <a:p>
            <a:r>
              <a:rPr lang="fa-IR" dirty="0" smtClean="0"/>
              <a:t>مشخصات تجربه مشابه دقیق باشد که خواننده بتواند آن را پیدا کند</a:t>
            </a:r>
          </a:p>
          <a:p>
            <a:r>
              <a:rPr lang="fa-IR" dirty="0" smtClean="0"/>
              <a:t>در تجربیات مشابه حتما موارد ذیل ذکر شود</a:t>
            </a:r>
          </a:p>
          <a:p>
            <a:pPr lvl="1"/>
            <a:r>
              <a:rPr lang="fa-IR" dirty="0" smtClean="0"/>
              <a:t>تاریخ و مدت فعالیت</a:t>
            </a:r>
          </a:p>
          <a:p>
            <a:pPr lvl="1"/>
            <a:r>
              <a:rPr lang="fa-IR" dirty="0" smtClean="0"/>
              <a:t>مجری</a:t>
            </a:r>
          </a:p>
          <a:p>
            <a:pPr lvl="1"/>
            <a:r>
              <a:rPr lang="fa-IR" dirty="0" smtClean="0"/>
              <a:t>حوزه و اهداف</a:t>
            </a:r>
          </a:p>
          <a:p>
            <a:pPr lvl="1"/>
            <a:r>
              <a:rPr lang="fa-IR" dirty="0" smtClean="0"/>
              <a:t>خروجیهای و دستاوردها</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7</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4123857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a:t>
            </a:r>
            <a:endParaRPr lang="en-US" dirty="0"/>
          </a:p>
        </p:txBody>
      </p:sp>
      <p:sp>
        <p:nvSpPr>
          <p:cNvPr id="3" name="Content Placeholder 2"/>
          <p:cNvSpPr>
            <a:spLocks noGrp="1"/>
          </p:cNvSpPr>
          <p:nvPr>
            <p:ph idx="1"/>
          </p:nvPr>
        </p:nvSpPr>
        <p:spPr/>
        <p:txBody>
          <a:bodyPr>
            <a:normAutofit fontScale="85000" lnSpcReduction="20000"/>
          </a:bodyPr>
          <a:lstStyle/>
          <a:p>
            <a:r>
              <a:rPr lang="fa-IR" dirty="0" smtClean="0"/>
              <a:t>اهداف سه دسته می شوند</a:t>
            </a:r>
          </a:p>
          <a:p>
            <a:pPr lvl="1"/>
            <a:r>
              <a:rPr lang="fa-IR" dirty="0" smtClean="0"/>
              <a:t>اهداف کمی</a:t>
            </a:r>
          </a:p>
          <a:p>
            <a:pPr lvl="1"/>
            <a:r>
              <a:rPr lang="fa-IR" dirty="0" smtClean="0"/>
              <a:t>اهداف کیفی</a:t>
            </a:r>
          </a:p>
          <a:p>
            <a:pPr lvl="1"/>
            <a:r>
              <a:rPr lang="fa-IR" dirty="0" smtClean="0"/>
              <a:t>دستاوردها: آن چیزی است که به دنبال رسیدن به آن نیستیم اما به دلیل اجرای پروژه خود به خود محقق می شود. برای مثال تربیت نیروی انسانی یا توسعه بازار و کسب و کار یا افزایش سطح مشارکت دانشگاه ها</a:t>
            </a:r>
          </a:p>
          <a:p>
            <a:pPr marL="342900" lvl="1" indent="-342900">
              <a:buSzTx/>
              <a:buFont typeface="Wingdings" pitchFamily="2" charset="2"/>
              <a:buChar char="§"/>
            </a:pPr>
            <a:r>
              <a:rPr lang="fa-IR" dirty="0"/>
              <a:t>ادبیات اهداف </a:t>
            </a:r>
            <a:r>
              <a:rPr lang="fa-IR" dirty="0" smtClean="0"/>
              <a:t>باید </a:t>
            </a:r>
            <a:r>
              <a:rPr lang="fa-IR" dirty="0"/>
              <a:t>درست نوشته شود. مواردی مانند بررسی و شناسایی ذینفعان فناوری کوانتومی از جنس اقدام است نه </a:t>
            </a:r>
            <a:r>
              <a:rPr lang="fa-IR" dirty="0" smtClean="0"/>
              <a:t>هدف. بررسی و شناسایی برای چه انجام می شود، هدف آن است.</a:t>
            </a:r>
          </a:p>
          <a:p>
            <a:pPr marL="342900" lvl="1" indent="-342900">
              <a:buSzTx/>
              <a:buFont typeface="Wingdings" pitchFamily="2" charset="2"/>
              <a:buChar char="§"/>
            </a:pPr>
            <a:r>
              <a:rPr lang="fa-IR" dirty="0" smtClean="0"/>
              <a:t>چندین هدف تعیین کنید که در صورت عدم تحقق یک هدف، پروژه با شکست کامل مواجه نشود.</a:t>
            </a:r>
            <a:endParaRPr lang="en-US" dirty="0"/>
          </a:p>
          <a:p>
            <a:r>
              <a:rPr lang="fa-IR" dirty="0" smtClean="0"/>
              <a:t>اهداف کیفی</a:t>
            </a:r>
          </a:p>
          <a:p>
            <a:pPr lvl="1"/>
            <a:r>
              <a:rPr lang="fa-IR" dirty="0" smtClean="0"/>
              <a:t>در این قسمت اهدافی که قابل اندازه گیری نیست نوشته می شود. برای مثال در پروژه کوانتوم شناسایی فرصتها و چالشهای فناوری یا ایجاد انگیزه در شرکتهای بخش خصوصی برای فعالیت در این حوزه</a:t>
            </a:r>
          </a:p>
          <a:p>
            <a:pPr lvl="1"/>
            <a:r>
              <a:rPr lang="fa-IR" dirty="0" smtClean="0"/>
              <a:t>هر کدام از اهداف باید دارای تعدادی اقدام باشند. به عبارت دیگر در بخش شرح خدمات باید کلیه اهداف پروژه پوشش داده شود. نباید هدفی نوشته شود که برای آن اقدام خاصی وجود ندارد.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8</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4021523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a:t>
            </a:r>
            <a:endParaRPr lang="en-US" dirty="0"/>
          </a:p>
        </p:txBody>
      </p:sp>
      <p:sp>
        <p:nvSpPr>
          <p:cNvPr id="3" name="Content Placeholder 2"/>
          <p:cNvSpPr>
            <a:spLocks noGrp="1"/>
          </p:cNvSpPr>
          <p:nvPr>
            <p:ph idx="1"/>
          </p:nvPr>
        </p:nvSpPr>
        <p:spPr/>
        <p:txBody>
          <a:bodyPr>
            <a:normAutofit fontScale="92500"/>
          </a:bodyPr>
          <a:lstStyle/>
          <a:p>
            <a:r>
              <a:rPr lang="fa-IR" dirty="0" smtClean="0"/>
              <a:t>اهداف کمی</a:t>
            </a:r>
          </a:p>
          <a:p>
            <a:pPr lvl="1"/>
            <a:r>
              <a:rPr lang="fa-IR" dirty="0" smtClean="0"/>
              <a:t>اهداف کمی مهمترین شاخصهای ارزیابی پیشرفت پروژه هستند.</a:t>
            </a:r>
          </a:p>
          <a:p>
            <a:pPr lvl="1"/>
            <a:r>
              <a:rPr lang="fa-IR" dirty="0" smtClean="0"/>
              <a:t>در اهداف کمی باید حتما هدف طوری تعریف شود که </a:t>
            </a:r>
            <a:r>
              <a:rPr lang="en-US" dirty="0" smtClean="0"/>
              <a:t>SMART</a:t>
            </a:r>
            <a:r>
              <a:rPr lang="fa-IR" dirty="0" smtClean="0"/>
              <a:t> باشد</a:t>
            </a:r>
          </a:p>
          <a:p>
            <a:pPr lvl="1"/>
            <a:r>
              <a:rPr lang="fa-IR" dirty="0" smtClean="0"/>
              <a:t>برای هر هدف باید یک عدد به عنوان هدف وجود داشته باشد.</a:t>
            </a:r>
          </a:p>
          <a:p>
            <a:pPr lvl="1"/>
            <a:r>
              <a:rPr lang="fa-IR" dirty="0" smtClean="0"/>
              <a:t>با کمک مجموعه ای از اهداف کمی باید بتوان تحقق یک هدف کیفی را اعلام نمود.</a:t>
            </a:r>
          </a:p>
          <a:p>
            <a:pPr lvl="1"/>
            <a:r>
              <a:rPr lang="fa-IR" dirty="0" smtClean="0"/>
              <a:t>برای مثال ایجاد شبکه همکاران در فناوری کوانتوم را می توان با اهداف کمی مانند مشارکت </a:t>
            </a:r>
            <a:r>
              <a:rPr lang="en-US" dirty="0" smtClean="0"/>
              <a:t>X</a:t>
            </a:r>
            <a:r>
              <a:rPr lang="fa-IR" dirty="0" smtClean="0"/>
              <a:t> درصدی شرکتهای بخش خصوصی در همایشها، انعقاد </a:t>
            </a:r>
            <a:r>
              <a:rPr lang="en-US" dirty="0" smtClean="0"/>
              <a:t>X</a:t>
            </a:r>
            <a:r>
              <a:rPr lang="fa-IR" dirty="0" smtClean="0"/>
              <a:t> تفاهم نامه همکاری و غیره</a:t>
            </a:r>
          </a:p>
          <a:p>
            <a:r>
              <a:rPr lang="fa-IR" dirty="0" smtClean="0"/>
              <a:t>دستاوردها</a:t>
            </a:r>
          </a:p>
          <a:p>
            <a:pPr lvl="1"/>
            <a:r>
              <a:rPr lang="fa-IR" dirty="0" smtClean="0"/>
              <a:t>تحقق دستاوردها ارزیابی نمی شود اما باید با ارائه دلایل و مستندات لازم حتما در گزارش نهایی در خصوص میزان دستیابی به آنها توضیحات لازم ارائه شود.</a:t>
            </a:r>
          </a:p>
        </p:txBody>
      </p:sp>
      <p:sp>
        <p:nvSpPr>
          <p:cNvPr id="4" name="Slide Number Placeholder 3"/>
          <p:cNvSpPr>
            <a:spLocks noGrp="1"/>
          </p:cNvSpPr>
          <p:nvPr>
            <p:ph type="sldNum" sz="quarter" idx="10"/>
          </p:nvPr>
        </p:nvSpPr>
        <p:spPr/>
        <p:txBody>
          <a:bodyPr/>
          <a:lstStyle/>
          <a:p>
            <a:pPr>
              <a:defRPr/>
            </a:pPr>
            <a:fld id="{8919A404-4E9B-425F-AA8B-32DD3BDD7A84}" type="slidenum">
              <a:rPr lang="en-US" smtClean="0"/>
              <a:pPr>
                <a:defRPr/>
              </a:pPr>
              <a:t>9</a:t>
            </a:fld>
            <a:endParaRPr lang="en-US" dirty="0"/>
          </a:p>
        </p:txBody>
      </p:sp>
      <p:sp>
        <p:nvSpPr>
          <p:cNvPr id="5" name="Footer Placeholder 4"/>
          <p:cNvSpPr>
            <a:spLocks noGrp="1"/>
          </p:cNvSpPr>
          <p:nvPr>
            <p:ph type="ftr" sz="quarter" idx="11"/>
          </p:nvPr>
        </p:nvSpPr>
        <p:spPr/>
        <p:txBody>
          <a:bodyPr/>
          <a:lstStyle/>
          <a:p>
            <a:pPr>
              <a:defRPr/>
            </a:pPr>
            <a:r>
              <a:rPr lang="fa-IR" smtClean="0"/>
              <a:t>پژوهشگاه ارتباطات و فناوری اطلاعات</a:t>
            </a:r>
            <a:endParaRPr lang="de-DE" dirty="0"/>
          </a:p>
        </p:txBody>
      </p:sp>
    </p:spTree>
    <p:extLst>
      <p:ext uri="{BB962C8B-B14F-4D97-AF65-F5344CB8AC3E}">
        <p14:creationId xmlns:p14="http://schemas.microsoft.com/office/powerpoint/2010/main" val="495845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4623</TotalTime>
  <Words>2284</Words>
  <Application>Microsoft Office PowerPoint</Application>
  <PresentationFormat>On-screen Show (4:3)</PresentationFormat>
  <Paragraphs>313</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کارگاه آموزشی تدوین شناسنامه پژوهشی</vt:lpstr>
      <vt:lpstr>مقدمه</vt:lpstr>
      <vt:lpstr>صفحه اول</vt:lpstr>
      <vt:lpstr>مشخصات کلی</vt:lpstr>
      <vt:lpstr>تعریف مساله و دلایل انجام</vt:lpstr>
      <vt:lpstr>قلمرو و ارتباط با سایر پروژه ها</vt:lpstr>
      <vt:lpstr>تجربیات مشابه</vt:lpstr>
      <vt:lpstr>اهداف</vt:lpstr>
      <vt:lpstr>اهداف</vt:lpstr>
      <vt:lpstr>اهداف</vt:lpstr>
      <vt:lpstr>شرح خدمات</vt:lpstr>
      <vt:lpstr>خروجیها</vt:lpstr>
      <vt:lpstr>خروجیها</vt:lpstr>
      <vt:lpstr>متدولوژي تحقيق و روال‌های تائید خروجی‌ها</vt:lpstr>
      <vt:lpstr>روش اجرا</vt:lpstr>
      <vt:lpstr>روش اجرا</vt:lpstr>
      <vt:lpstr>مشخصات منابع انساني</vt:lpstr>
      <vt:lpstr>مشخصات مشاورین (حقیقی)</vt:lpstr>
      <vt:lpstr>مشخصات قراردادهای برونسپاری</vt:lpstr>
      <vt:lpstr>اقلام سرمایه‌ای و مصرفی</vt:lpstr>
      <vt:lpstr>هزینه های اختتام</vt:lpstr>
      <vt:lpstr>جمع کل اعتبارات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اسلاید - پژوهشگاه ارتباطات و فناوری اطلاعات</dc:title>
  <dc:creator>شکریپور</dc:creator>
  <cp:lastModifiedBy>Safaeiyan</cp:lastModifiedBy>
  <cp:revision>971</cp:revision>
  <cp:lastPrinted>2018-04-28T07:22:26Z</cp:lastPrinted>
  <dcterms:created xsi:type="dcterms:W3CDTF">2014-04-10T06:50:32Z</dcterms:created>
  <dcterms:modified xsi:type="dcterms:W3CDTF">2018-11-21T20:05:45Z</dcterms:modified>
</cp:coreProperties>
</file>