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9" r:id="rId2"/>
    <p:sldId id="258" r:id="rId3"/>
    <p:sldId id="318" r:id="rId4"/>
    <p:sldId id="319" r:id="rId5"/>
    <p:sldId id="317" r:id="rId6"/>
    <p:sldId id="320" r:id="rId7"/>
    <p:sldId id="321" r:id="rId8"/>
    <p:sldId id="322" r:id="rId9"/>
    <p:sldId id="323" r:id="rId10"/>
    <p:sldId id="324" r:id="rId11"/>
    <p:sldId id="325" r:id="rId12"/>
    <p:sldId id="316" r:id="rId13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ydin Edalat" initials="AE" lastIdx="3" clrIdx="0">
    <p:extLst>
      <p:ext uri="{19B8F6BF-5375-455C-9EA6-DF929625EA0E}">
        <p15:presenceInfo xmlns:p15="http://schemas.microsoft.com/office/powerpoint/2012/main" userId="S-1-5-21-565207913-3229610284-4271780753-11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738" y="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170138" cy="481028"/>
          </a:xfrm>
          <a:prstGeom prst="rect">
            <a:avLst/>
          </a:prstGeom>
        </p:spPr>
        <p:txBody>
          <a:bodyPr vert="horz" lIns="89228" tIns="44616" rIns="89228" bIns="446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429" y="1"/>
            <a:ext cx="3170138" cy="481028"/>
          </a:xfrm>
          <a:prstGeom prst="rect">
            <a:avLst/>
          </a:prstGeom>
        </p:spPr>
        <p:txBody>
          <a:bodyPr vert="horz" lIns="89228" tIns="44616" rIns="89228" bIns="44616" rtlCol="0"/>
          <a:lstStyle>
            <a:lvl1pPr algn="r">
              <a:defRPr sz="1200"/>
            </a:lvl1pPr>
          </a:lstStyle>
          <a:p>
            <a:fld id="{26A1341A-491D-43CE-BAD3-87597EF9802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20173"/>
            <a:ext cx="3170138" cy="481028"/>
          </a:xfrm>
          <a:prstGeom prst="rect">
            <a:avLst/>
          </a:prstGeom>
        </p:spPr>
        <p:txBody>
          <a:bodyPr vert="horz" lIns="89228" tIns="44616" rIns="89228" bIns="446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429" y="9120173"/>
            <a:ext cx="3170138" cy="481028"/>
          </a:xfrm>
          <a:prstGeom prst="rect">
            <a:avLst/>
          </a:prstGeom>
        </p:spPr>
        <p:txBody>
          <a:bodyPr vert="horz" lIns="89228" tIns="44616" rIns="89228" bIns="44616" rtlCol="0" anchor="b"/>
          <a:lstStyle>
            <a:lvl1pPr algn="r">
              <a:defRPr sz="1200"/>
            </a:lvl1pPr>
          </a:lstStyle>
          <a:p>
            <a:fld id="{29EF7E4E-C87F-4F6F-8998-A82CC51DB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759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69920" cy="481728"/>
          </a:xfrm>
          <a:prstGeom prst="rect">
            <a:avLst/>
          </a:prstGeom>
        </p:spPr>
        <p:txBody>
          <a:bodyPr vert="horz" lIns="96654" tIns="48327" rIns="96654" bIns="48327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2"/>
            <a:ext cx="3169920" cy="481728"/>
          </a:xfrm>
          <a:prstGeom prst="rect">
            <a:avLst/>
          </a:prstGeom>
        </p:spPr>
        <p:txBody>
          <a:bodyPr vert="horz" lIns="96654" tIns="48327" rIns="96654" bIns="48327" rtlCol="0"/>
          <a:lstStyle>
            <a:lvl1pPr algn="l">
              <a:defRPr sz="1200"/>
            </a:lvl1pPr>
          </a:lstStyle>
          <a:p>
            <a:fld id="{CB0D7D88-E1B0-49BA-9C0A-129FE9D0DAA2}" type="datetimeFigureOut">
              <a:rPr lang="fa-IR" smtClean="0"/>
              <a:t>09/02/43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1200150"/>
            <a:ext cx="5765800" cy="3243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4" tIns="48327" rIns="96654" bIns="48327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4" tIns="48327" rIns="96654" bIns="4832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6"/>
            <a:ext cx="3169920" cy="481726"/>
          </a:xfrm>
          <a:prstGeom prst="rect">
            <a:avLst/>
          </a:prstGeom>
        </p:spPr>
        <p:txBody>
          <a:bodyPr vert="horz" lIns="96654" tIns="48327" rIns="96654" bIns="48327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6"/>
            <a:ext cx="3169920" cy="481726"/>
          </a:xfrm>
          <a:prstGeom prst="rect">
            <a:avLst/>
          </a:prstGeom>
        </p:spPr>
        <p:txBody>
          <a:bodyPr vert="horz" lIns="96654" tIns="48327" rIns="96654" bIns="48327" rtlCol="0" anchor="b"/>
          <a:lstStyle>
            <a:lvl1pPr algn="l">
              <a:defRPr sz="1200"/>
            </a:lvl1pPr>
          </a:lstStyle>
          <a:p>
            <a:fld id="{FFD6B41A-7A71-4029-B1EE-65E98CD7C6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1105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99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111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70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886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43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60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7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21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5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94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0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47FCB-FF8D-4AC5-87B6-808286DED2B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01A25-8039-45E3-9830-13492FBF0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3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453" y="3915798"/>
            <a:ext cx="4020187" cy="9605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23247" y="1297900"/>
            <a:ext cx="774550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Yekan" panose="00000400000000000000" pitchFamily="2" charset="-78"/>
              </a:rPr>
              <a:t>کنفرانس خودنمایی </a:t>
            </a:r>
            <a:r>
              <a:rPr lang="en-US" sz="2800" dirty="0">
                <a:cs typeface="B Yekan" panose="00000400000000000000" pitchFamily="2" charset="-78"/>
              </a:rPr>
              <a:t> </a:t>
            </a:r>
            <a:r>
              <a:rPr lang="fa-IR" sz="2800" dirty="0">
                <a:cs typeface="B Yekan" panose="00000400000000000000" pitchFamily="2" charset="-78"/>
              </a:rPr>
              <a:t>زنجیره تامین داخلی</a:t>
            </a:r>
          </a:p>
          <a:p>
            <a:pPr algn="ctr" rtl="1"/>
            <a:r>
              <a:rPr lang="fa-IR" dirty="0">
                <a:cs typeface="B Yekan" panose="00000400000000000000" pitchFamily="2" charset="-78"/>
              </a:rPr>
              <a:t>برای</a:t>
            </a:r>
          </a:p>
          <a:p>
            <a:pPr algn="ctr" rtl="1"/>
            <a:r>
              <a:rPr lang="fa-IR" sz="2800" dirty="0">
                <a:cs typeface="B Yekan" panose="00000400000000000000" pitchFamily="2" charset="-78"/>
              </a:rPr>
              <a:t>شبکه ملی اطلاعات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CE6050-288A-478E-8F22-4FB6E081B147}"/>
              </a:ext>
            </a:extLst>
          </p:cNvPr>
          <p:cNvSpPr txBox="1"/>
          <p:nvPr/>
        </p:nvSpPr>
        <p:spPr>
          <a:xfrm>
            <a:off x="2274794" y="2653914"/>
            <a:ext cx="7745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Yekan" panose="00000400000000000000" pitchFamily="2" charset="-78"/>
              </a:rPr>
              <a:t>پژوهشگاه ارتباطات و فناوری اطلاعات</a:t>
            </a:r>
          </a:p>
          <a:p>
            <a:pPr algn="ctr" rtl="1"/>
            <a:r>
              <a:rPr lang="fa-IR" sz="2000" dirty="0">
                <a:cs typeface="B Yekan" panose="00000400000000000000" pitchFamily="2" charset="-78"/>
              </a:rPr>
              <a:t>25 شهریور 1400</a:t>
            </a:r>
          </a:p>
        </p:txBody>
      </p:sp>
    </p:spTree>
    <p:extLst>
      <p:ext uri="{BB962C8B-B14F-4D97-AF65-F5344CB8AC3E}">
        <p14:creationId xmlns:p14="http://schemas.microsoft.com/office/powerpoint/2010/main" val="3913389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732BEFB-05E0-40D1-A0D0-C308BE85C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05" y="852943"/>
            <a:ext cx="4654128" cy="35269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D2DC1C-571F-43A7-A2EF-AEE456FAF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50" y="729999"/>
            <a:ext cx="5029032" cy="55398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CB02EC-0348-49AF-A328-1E5B882E5A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05" y="4872642"/>
            <a:ext cx="1721545" cy="12419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2BA490-2D8F-46EE-BE6B-B1592BFD5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89" y="4791909"/>
            <a:ext cx="886156" cy="12793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4180266-F3BD-4BD0-BA7A-B265E0948A61}"/>
              </a:ext>
            </a:extLst>
          </p:cNvPr>
          <p:cNvSpPr txBox="1"/>
          <p:nvPr/>
        </p:nvSpPr>
        <p:spPr>
          <a:xfrm>
            <a:off x="3567128" y="4831438"/>
            <a:ext cx="134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3 سال</a:t>
            </a:r>
          </a:p>
          <a:p>
            <a:pPr algn="ctr" rtl="1"/>
            <a:r>
              <a:rPr lang="fa-IR" dirty="0" err="1">
                <a:solidFill>
                  <a:srgbClr val="52658B"/>
                </a:solidFill>
                <a:cs typeface="B Yekan" panose="00000400000000000000" pitchFamily="2" charset="-78"/>
              </a:rPr>
              <a:t>گارانتی</a:t>
            </a:r>
            <a:endParaRPr lang="fa-IR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5 سال</a:t>
            </a: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خدمات</a:t>
            </a:r>
            <a:endParaRPr lang="fa-IR" sz="14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0194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39A4A8-9E53-47C0-B90F-931F9E69B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868805"/>
            <a:ext cx="4632432" cy="3768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75EE38-FDCA-4AA5-A217-550B60DE9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92" y="811967"/>
            <a:ext cx="4685461" cy="51916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E28381-29F6-4C72-BEBC-54584A0EC7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4872642"/>
            <a:ext cx="1721545" cy="12419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586DC65-D6D6-49C6-A9C4-B3E92CA07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85" y="4791909"/>
            <a:ext cx="886156" cy="12793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C3DD7C-FDD2-4405-90EB-1D19F20E66C5}"/>
              </a:ext>
            </a:extLst>
          </p:cNvPr>
          <p:cNvSpPr txBox="1"/>
          <p:nvPr/>
        </p:nvSpPr>
        <p:spPr>
          <a:xfrm>
            <a:off x="9383024" y="4831438"/>
            <a:ext cx="134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3 سال</a:t>
            </a:r>
          </a:p>
          <a:p>
            <a:pPr algn="ctr" rtl="1"/>
            <a:r>
              <a:rPr lang="fa-IR" dirty="0" err="1">
                <a:solidFill>
                  <a:srgbClr val="52658B"/>
                </a:solidFill>
                <a:cs typeface="B Yekan" panose="00000400000000000000" pitchFamily="2" charset="-78"/>
              </a:rPr>
              <a:t>گارانتی</a:t>
            </a:r>
            <a:endParaRPr lang="fa-IR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5 سال</a:t>
            </a: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خدمات</a:t>
            </a:r>
            <a:endParaRPr lang="fa-IR" sz="14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980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-57150"/>
            <a:ext cx="12299950" cy="72300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FE3406-5C44-4CAD-B674-62C695B0A241}"/>
              </a:ext>
            </a:extLst>
          </p:cNvPr>
          <p:cNvSpPr txBox="1"/>
          <p:nvPr/>
        </p:nvSpPr>
        <p:spPr>
          <a:xfrm>
            <a:off x="5163671" y="4740845"/>
            <a:ext cx="559698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تلفن: 89340 (021)   - فکس: 88740890 (021)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 rtl="1"/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آدرس دفتر مرکزی: تهران، مطهری، علی اکبری، پلاک 55</a:t>
            </a:r>
          </a:p>
          <a:p>
            <a:pPr algn="ctr" rtl="1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آدرس کارخانه: استان البرز، منطقه ویژه پیام، فاز 3، بلوک 4</a:t>
            </a:r>
          </a:p>
          <a:p>
            <a:pPr algn="ctr" rtl="1"/>
            <a:endParaRPr lang="fa-IR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en-US" dirty="0">
                <a:solidFill>
                  <a:schemeClr val="bg1"/>
                </a:solidFill>
                <a:cs typeface="B Yekan" panose="00000400000000000000" pitchFamily="2" charset="-78"/>
              </a:rPr>
              <a:t>www.rahnamoon.ir</a:t>
            </a:r>
          </a:p>
        </p:txBody>
      </p:sp>
    </p:spTree>
    <p:extLst>
      <p:ext uri="{BB962C8B-B14F-4D97-AF65-F5344CB8AC3E}">
        <p14:creationId xmlns:p14="http://schemas.microsoft.com/office/powerpoint/2010/main" val="163090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3A7BC-CE12-402B-8898-8B3F059843FA}"/>
              </a:ext>
            </a:extLst>
          </p:cNvPr>
          <p:cNvSpPr txBox="1"/>
          <p:nvPr/>
        </p:nvSpPr>
        <p:spPr>
          <a:xfrm>
            <a:off x="2223246" y="1956806"/>
            <a:ext cx="774550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Yekan" panose="00000400000000000000" pitchFamily="2" charset="-78"/>
              </a:rPr>
              <a:t>معرفی شرکت </a:t>
            </a:r>
          </a:p>
          <a:p>
            <a:pPr algn="ctr" rtl="1"/>
            <a:r>
              <a:rPr lang="fa-IR" sz="2800" dirty="0">
                <a:cs typeface="B Yekan" panose="00000400000000000000" pitchFamily="2" charset="-78"/>
              </a:rPr>
              <a:t>رهنمون فناوری اطلاعات (سهامی خاص)</a:t>
            </a:r>
          </a:p>
          <a:p>
            <a:pPr algn="ctr" rtl="1"/>
            <a:endParaRPr lang="fa-IR" sz="2800" dirty="0">
              <a:cs typeface="B Yekan" panose="00000400000000000000" pitchFamily="2" charset="-78"/>
            </a:endParaRPr>
          </a:p>
          <a:p>
            <a:pPr algn="ctr" rtl="1"/>
            <a:r>
              <a:rPr lang="fa-IR" sz="2800" dirty="0">
                <a:cs typeface="B Yekan" panose="00000400000000000000" pitchFamily="2" charset="-78"/>
              </a:rPr>
              <a:t>آیدین عدالت</a:t>
            </a:r>
          </a:p>
          <a:p>
            <a:pPr algn="ctr" rtl="1"/>
            <a:r>
              <a:rPr lang="fa-IR" sz="2000" dirty="0">
                <a:cs typeface="B Yekan" panose="00000400000000000000" pitchFamily="2" charset="-78"/>
              </a:rPr>
              <a:t>عضو هیات مدیره و مدیر عامل</a:t>
            </a:r>
          </a:p>
        </p:txBody>
      </p:sp>
    </p:spTree>
    <p:extLst>
      <p:ext uri="{BB962C8B-B14F-4D97-AF65-F5344CB8AC3E}">
        <p14:creationId xmlns:p14="http://schemas.microsoft.com/office/powerpoint/2010/main" val="3568891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3A7BC-CE12-402B-8898-8B3F059843FA}"/>
              </a:ext>
            </a:extLst>
          </p:cNvPr>
          <p:cNvSpPr txBox="1"/>
          <p:nvPr/>
        </p:nvSpPr>
        <p:spPr>
          <a:xfrm>
            <a:off x="4578724" y="1024866"/>
            <a:ext cx="69255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رهنمون فناوری اطلاعات (سهامی خاص) در سال 1381 با مالکیت خصوصی در تهران با هدف اجرای پروژه های شبکه و ارایه راهکارهای جامع پردازش، انتقال و نگهداری اطلاعات تاسیس گردید.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5357A0-0546-4354-A63A-141EC9287D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1" y="1024866"/>
            <a:ext cx="3432332" cy="17250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DC4635-8A53-4E4C-8D7E-DF9A89754B9F}"/>
              </a:ext>
            </a:extLst>
          </p:cNvPr>
          <p:cNvSpPr txBox="1"/>
          <p:nvPr/>
        </p:nvSpPr>
        <p:spPr>
          <a:xfrm>
            <a:off x="3987053" y="3429000"/>
            <a:ext cx="7517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ارائه سرورهای تک، دو، چهار و هشت پردازنده، تجهیزات فعال شبکه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ارائه راه حل برای محاسبات سنگین و پردازش بالا  </a:t>
            </a:r>
            <a:r>
              <a:rPr lang="en-US" sz="2000" dirty="0">
                <a:solidFill>
                  <a:srgbClr val="52658B"/>
                </a:solidFill>
                <a:cs typeface="B Yekan" panose="00000400000000000000" pitchFamily="2" charset="-78"/>
              </a:rPr>
              <a:t>(HPC)</a:t>
            </a:r>
            <a:endParaRPr lang="fa-IR" sz="20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طراحی و پیاده سازی شبکه و تجهیزات ذخیره سازی انبوه </a:t>
            </a:r>
            <a:r>
              <a:rPr lang="en-US" sz="2000" dirty="0">
                <a:solidFill>
                  <a:srgbClr val="52658B"/>
                </a:solidFill>
                <a:cs typeface="B Yekan" panose="00000400000000000000" pitchFamily="2" charset="-78"/>
              </a:rPr>
              <a:t>(SAN, NAS)</a:t>
            </a:r>
            <a:endParaRPr lang="fa-IR" sz="20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طراحی، مشاوره و پیاده سازی مراکز داده </a:t>
            </a:r>
            <a:r>
              <a:rPr lang="en-US" sz="2000" dirty="0">
                <a:solidFill>
                  <a:srgbClr val="52658B"/>
                </a:solidFill>
                <a:cs typeface="B Yekan" panose="00000400000000000000" pitchFamily="2" charset="-78"/>
              </a:rPr>
              <a:t>(Datacenters)</a:t>
            </a:r>
            <a:endParaRPr lang="fa-IR" sz="20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طراحی و پیاده سازی شبکه های کامپیوتری محلی</a:t>
            </a:r>
            <a:r>
              <a:rPr lang="en-US" sz="2000" dirty="0">
                <a:solidFill>
                  <a:srgbClr val="52658B"/>
                </a:solidFill>
                <a:cs typeface="B Yekan" panose="00000400000000000000" pitchFamily="2" charset="-78"/>
              </a:rPr>
              <a:t> </a:t>
            </a:r>
            <a:endParaRPr lang="fa-IR" sz="20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طراحی، تامین و پیاده سازی شبکه های </a:t>
            </a:r>
            <a:r>
              <a:rPr lang="fa-IR" sz="2000" dirty="0" err="1">
                <a:solidFill>
                  <a:srgbClr val="52658B"/>
                </a:solidFill>
                <a:cs typeface="B Yekan" panose="00000400000000000000" pitchFamily="2" charset="-78"/>
              </a:rPr>
              <a:t>دیتا</a:t>
            </a: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 مسی، فیبر نوری و بی سیم</a:t>
            </a:r>
            <a:endParaRPr lang="en-US" sz="20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52658B"/>
                </a:solidFill>
                <a:cs typeface="B Yekan" panose="00000400000000000000" pitchFamily="2" charset="-78"/>
              </a:rPr>
              <a:t>ارایه خدمات تعمیر، سرویس و نگهداری تجهیزات شبکه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660394-0802-414E-8CF6-4E31056C62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43" y="3944606"/>
            <a:ext cx="1076877" cy="769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79C870-50B2-4298-A277-428AEEE490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1" y="4904690"/>
            <a:ext cx="1300759" cy="65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8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3A7BC-CE12-402B-8898-8B3F059843FA}"/>
              </a:ext>
            </a:extLst>
          </p:cNvPr>
          <p:cNvSpPr txBox="1"/>
          <p:nvPr/>
        </p:nvSpPr>
        <p:spPr>
          <a:xfrm>
            <a:off x="721536" y="796094"/>
            <a:ext cx="107489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بالغ بر 280 پروژه در زمینه زیرساخت شبکه،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مرکزداده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، هسته های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پردازشی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 شبکه و ذخیره سازی انبوه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B21FF1B-D28E-49F3-9C25-8F344EA88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15" y="1483325"/>
            <a:ext cx="10910766" cy="48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04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84" y="2041711"/>
            <a:ext cx="836927" cy="5978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041" y="1298474"/>
            <a:ext cx="1010923" cy="5054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3A7BC-CE12-402B-8898-8B3F059843FA}"/>
              </a:ext>
            </a:extLst>
          </p:cNvPr>
          <p:cNvSpPr txBox="1"/>
          <p:nvPr/>
        </p:nvSpPr>
        <p:spPr>
          <a:xfrm>
            <a:off x="5412440" y="1024866"/>
            <a:ext cx="60918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همکاری با سازمانهای صنفی و تخصصی فنی: 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5357A0-0546-4354-A63A-141EC9287D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1" y="1024866"/>
            <a:ext cx="3432332" cy="17250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DC4635-8A53-4E4C-8D7E-DF9A89754B9F}"/>
              </a:ext>
            </a:extLst>
          </p:cNvPr>
          <p:cNvSpPr txBox="1"/>
          <p:nvPr/>
        </p:nvSpPr>
        <p:spPr>
          <a:xfrm>
            <a:off x="-630623" y="2987699"/>
            <a:ext cx="69819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سازمان نظام صنفی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رایانه‌ای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استان تهران -  هیات مدیره  (1393)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سازمان نظام صنفی رایانه ای استان تهران -  عضو حقوقی  (1390)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سندیکای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صنعت مخابرات ایران - عضو حقوقی (1396)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اتحادیه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مپتا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- عضو حقوقی (1397)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اتحادیه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شرکت‌های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فنی مهندسی حفاظت الکترونیک و ایمنی - حقوقی (1397)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اطاق بازرگانی صنایع، معادن و کشاورزی ایران - عضو حقوقی  (1389)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انجمن بین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المللی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کابل کشی ساختمانهای تجاری </a:t>
            </a:r>
            <a:r>
              <a:rPr lang="en-US" sz="1600" dirty="0">
                <a:solidFill>
                  <a:srgbClr val="52658B"/>
                </a:solidFill>
                <a:cs typeface="B Yekan" panose="00000400000000000000" pitchFamily="2" charset="-78"/>
              </a:rPr>
              <a:t>- BICSO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حقوقی (1386)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اتحادیه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فناوران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رایانه تهران - عضو حقوقی  (1392)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انجمن انفورماتیک ایران -  عضو حقوقی (1390)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انجمن بین </a:t>
            </a:r>
            <a:r>
              <a:rPr lang="fa-IR" sz="1600" dirty="0" err="1">
                <a:solidFill>
                  <a:srgbClr val="52658B"/>
                </a:solidFill>
                <a:cs typeface="B Yekan" panose="00000400000000000000" pitchFamily="2" charset="-78"/>
              </a:rPr>
              <a:t>المللی</a:t>
            </a: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 مهندسان برق و الکترونیک - عضو حرفه ای (1384)</a:t>
            </a:r>
            <a:endParaRPr lang="en-US" sz="16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52658B"/>
                </a:solidFill>
                <a:cs typeface="B Yekan" panose="00000400000000000000" pitchFamily="2" charset="-78"/>
              </a:rPr>
              <a:t>دارای رتبه شورای عالی انفورماتیک – شبکه، پشتیبانی و غیر </a:t>
            </a:r>
            <a:r>
              <a:rPr lang="en-US" sz="1600" dirty="0">
                <a:solidFill>
                  <a:srgbClr val="52658B"/>
                </a:solidFill>
                <a:cs typeface="B Yekan" panose="00000400000000000000" pitchFamily="2" charset="-78"/>
              </a:rPr>
              <a:t>Mainframe</a:t>
            </a: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endParaRPr lang="fa-IR" sz="16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endParaRPr lang="fa-IR" sz="16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9E4E7C-F2BD-4867-AC66-33D8A9979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436" y="1827523"/>
            <a:ext cx="4809302" cy="386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2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63A7BC-CE12-402B-8898-8B3F059843FA}"/>
              </a:ext>
            </a:extLst>
          </p:cNvPr>
          <p:cNvSpPr txBox="1"/>
          <p:nvPr/>
        </p:nvSpPr>
        <p:spPr>
          <a:xfrm>
            <a:off x="507493" y="5109678"/>
            <a:ext cx="4382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حضور در منطقه ویژه پیام در سال 1398</a:t>
            </a:r>
          </a:p>
          <a:p>
            <a:pPr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اتمام ساخت و بهره برداری در سال 1400</a:t>
            </a:r>
            <a:endParaRPr lang="en-US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DC4635-8A53-4E4C-8D7E-DF9A89754B9F}"/>
              </a:ext>
            </a:extLst>
          </p:cNvPr>
          <p:cNvSpPr txBox="1"/>
          <p:nvPr/>
        </p:nvSpPr>
        <p:spPr>
          <a:xfrm>
            <a:off x="4217452" y="3148524"/>
            <a:ext cx="411225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dirty="0">
                <a:solidFill>
                  <a:srgbClr val="52658B"/>
                </a:solidFill>
                <a:cs typeface="B Yekan" panose="00000400000000000000" pitchFamily="2" charset="-78"/>
              </a:rPr>
              <a:t>محصولات:</a:t>
            </a:r>
          </a:p>
          <a:p>
            <a:pPr algn="justLow" rtl="1"/>
            <a:endParaRPr lang="fa-IR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سرورهای استاندارد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پردازشی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سرورهای اقتصادی و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کم‌مصرف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سرورهای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ذخیره‌سازی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سرورهای ظرفیت بالا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سرورهای پردازش تصویری</a:t>
            </a:r>
            <a:endParaRPr lang="en-US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marL="285750" indent="-285750" algn="justLow" rtl="1">
              <a:buFont typeface="Arial" panose="020B0604020202020204" pitchFamily="34" charset="0"/>
              <a:buChar char="•"/>
            </a:pPr>
            <a:endParaRPr lang="fa-IR" sz="22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3CD0B-CFFA-4275-85A5-52C19F813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42" y="3148524"/>
            <a:ext cx="2568554" cy="18100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27B2CA-8B76-41C2-87F8-4C3E7FA342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6" y="851510"/>
            <a:ext cx="2645426" cy="19083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BB4479-96E6-4723-AF0C-3D81BE21A7E8}"/>
              </a:ext>
            </a:extLst>
          </p:cNvPr>
          <p:cNvSpPr txBox="1"/>
          <p:nvPr/>
        </p:nvSpPr>
        <p:spPr>
          <a:xfrm>
            <a:off x="3617845" y="943614"/>
            <a:ext cx="78546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سرورها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،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ایستگاههای‌کاری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 و ذخیره سازهای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راینو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 با اتکا بر دانش و تجربه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متخصصات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 ایرانی و عطف به نیازها و شرایط </a:t>
            </a:r>
            <a:r>
              <a:rPr lang="fa-IR" sz="2200" dirty="0" err="1">
                <a:solidFill>
                  <a:srgbClr val="52658B"/>
                </a:solidFill>
                <a:cs typeface="B Yekan" panose="00000400000000000000" pitchFamily="2" charset="-78"/>
              </a:rPr>
              <a:t>زیست‌بوم</a:t>
            </a:r>
            <a:r>
              <a:rPr lang="fa-IR" sz="2200" dirty="0">
                <a:solidFill>
                  <a:srgbClr val="52658B"/>
                </a:solidFill>
                <a:cs typeface="B Yekan" panose="00000400000000000000" pitchFamily="2" charset="-78"/>
              </a:rPr>
              <a:t> فناوری اطلاعات کشور طراحی و در محل کارخانه شرکت رهنمون فناوری اطلاعات (سهامی خاص) واقع در منطقه ویژه اقتصادی پیام تولید میگردند.</a:t>
            </a:r>
          </a:p>
          <a:p>
            <a:pPr algn="justLow" rtl="1"/>
            <a:endParaRPr lang="fa-IR" sz="2200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justLow" rtl="1"/>
            <a:endParaRPr lang="fa-IR" sz="22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D6C2F9-1048-4C12-B803-DBD2CEA38B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" t="6238" r="8115" b="10697"/>
          <a:stretch/>
        </p:blipFill>
        <p:spPr>
          <a:xfrm>
            <a:off x="8674376" y="3291648"/>
            <a:ext cx="2941982" cy="219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34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274C0D6-CEC0-43B1-A605-2C7EF5EEC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869755"/>
            <a:ext cx="4632432" cy="38814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E28381-29F6-4C72-BEBC-54584A0EC7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4872642"/>
            <a:ext cx="1721545" cy="12419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586DC65-D6D6-49C6-A9C4-B3E92CA07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85" y="4791909"/>
            <a:ext cx="886156" cy="12793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C3DD7C-FDD2-4405-90EB-1D19F20E66C5}"/>
              </a:ext>
            </a:extLst>
          </p:cNvPr>
          <p:cNvSpPr txBox="1"/>
          <p:nvPr/>
        </p:nvSpPr>
        <p:spPr>
          <a:xfrm>
            <a:off x="9383024" y="4831438"/>
            <a:ext cx="134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3 سال</a:t>
            </a:r>
          </a:p>
          <a:p>
            <a:pPr algn="ctr" rtl="1"/>
            <a:r>
              <a:rPr lang="fa-IR" dirty="0" err="1">
                <a:solidFill>
                  <a:srgbClr val="52658B"/>
                </a:solidFill>
                <a:cs typeface="B Yekan" panose="00000400000000000000" pitchFamily="2" charset="-78"/>
              </a:rPr>
              <a:t>گارانتی</a:t>
            </a:r>
            <a:endParaRPr lang="fa-IR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5 سال</a:t>
            </a: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خدمات</a:t>
            </a:r>
            <a:endParaRPr lang="fa-IR" sz="14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E5A397-80E4-4D47-8516-FC89712FB6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05" y="869755"/>
            <a:ext cx="4578579" cy="524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88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AE3065-A0DD-4BD6-9770-31C49A9D5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05" y="845884"/>
            <a:ext cx="4632432" cy="38452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C72953-1F60-40C1-9173-120122913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298" y="743447"/>
            <a:ext cx="4692384" cy="55263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CB02EC-0348-49AF-A328-1E5B882E5A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05" y="4872642"/>
            <a:ext cx="1721545" cy="12419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2BA490-2D8F-46EE-BE6B-B1592BFD5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89" y="4791909"/>
            <a:ext cx="886156" cy="12793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4180266-F3BD-4BD0-BA7A-B265E0948A61}"/>
              </a:ext>
            </a:extLst>
          </p:cNvPr>
          <p:cNvSpPr txBox="1"/>
          <p:nvPr/>
        </p:nvSpPr>
        <p:spPr>
          <a:xfrm>
            <a:off x="3567128" y="4831438"/>
            <a:ext cx="134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3 سال</a:t>
            </a:r>
          </a:p>
          <a:p>
            <a:pPr algn="ctr" rtl="1"/>
            <a:r>
              <a:rPr lang="fa-IR" dirty="0" err="1">
                <a:solidFill>
                  <a:srgbClr val="52658B"/>
                </a:solidFill>
                <a:cs typeface="B Yekan" panose="00000400000000000000" pitchFamily="2" charset="-78"/>
              </a:rPr>
              <a:t>گارانتی</a:t>
            </a:r>
            <a:endParaRPr lang="fa-IR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5 سال</a:t>
            </a: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خدمات</a:t>
            </a:r>
            <a:endParaRPr lang="fa-IR" sz="14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6229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D27B34E-A8EF-49F3-91B5-8F04E9CF3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869754"/>
            <a:ext cx="4632432" cy="38136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E28381-29F6-4C72-BEBC-54584A0EC7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01" y="4872642"/>
            <a:ext cx="1721545" cy="12419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586DC65-D6D6-49C6-A9C4-B3E92CA07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85" y="4791909"/>
            <a:ext cx="886156" cy="12793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C3DD7C-FDD2-4405-90EB-1D19F20E66C5}"/>
              </a:ext>
            </a:extLst>
          </p:cNvPr>
          <p:cNvSpPr txBox="1"/>
          <p:nvPr/>
        </p:nvSpPr>
        <p:spPr>
          <a:xfrm>
            <a:off x="9383024" y="4831438"/>
            <a:ext cx="134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3 سال</a:t>
            </a:r>
          </a:p>
          <a:p>
            <a:pPr algn="ctr" rtl="1"/>
            <a:r>
              <a:rPr lang="fa-IR" dirty="0" err="1">
                <a:solidFill>
                  <a:srgbClr val="52658B"/>
                </a:solidFill>
                <a:cs typeface="B Yekan" panose="00000400000000000000" pitchFamily="2" charset="-78"/>
              </a:rPr>
              <a:t>گارانتی</a:t>
            </a:r>
            <a:endParaRPr lang="fa-IR" dirty="0">
              <a:solidFill>
                <a:srgbClr val="52658B"/>
              </a:solidFill>
              <a:cs typeface="B Yekan" panose="00000400000000000000" pitchFamily="2" charset="-78"/>
            </a:endParaRP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5 سال</a:t>
            </a:r>
          </a:p>
          <a:p>
            <a:pPr algn="ctr" rtl="1"/>
            <a:r>
              <a:rPr lang="fa-IR" dirty="0">
                <a:solidFill>
                  <a:srgbClr val="52658B"/>
                </a:solidFill>
                <a:cs typeface="B Yekan" panose="00000400000000000000" pitchFamily="2" charset="-78"/>
              </a:rPr>
              <a:t>خدمات</a:t>
            </a:r>
            <a:endParaRPr lang="fa-IR" sz="1400" dirty="0">
              <a:solidFill>
                <a:srgbClr val="52658B"/>
              </a:solidFill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977" b="-37096"/>
          <a:stretch/>
        </p:blipFill>
        <p:spPr>
          <a:xfrm>
            <a:off x="-1" y="0"/>
            <a:ext cx="12192001" cy="5397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32BF2B-5EB3-4D8F-B0B3-721D2552C5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50" y="1332055"/>
            <a:ext cx="5103350" cy="41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59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463</Words>
  <Application>Microsoft Office PowerPoint</Application>
  <PresentationFormat>Widescreen</PresentationFormat>
  <Paragraphs>67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 Yekan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Aydin Edalat</dc:creator>
  <cp:lastModifiedBy>Aydin Edalat</cp:lastModifiedBy>
  <cp:revision>188</cp:revision>
  <cp:lastPrinted>2021-09-16T02:14:23Z</cp:lastPrinted>
  <dcterms:created xsi:type="dcterms:W3CDTF">2019-01-20T06:22:38Z</dcterms:created>
  <dcterms:modified xsi:type="dcterms:W3CDTF">2021-09-16T02:20:23Z</dcterms:modified>
</cp:coreProperties>
</file>