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1" r:id="rId6"/>
    <p:sldId id="260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82" d="100"/>
          <a:sy n="82" d="100"/>
        </p:scale>
        <p:origin x="-108" y="-21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33822350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3645332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54996849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0081282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64292451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7036592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43504559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1828278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24577803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5388220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780656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</a:defRPr>
            </a:lvl1pPr>
          </a:lstStyle>
          <a:p>
            <a:fld id="{D9BE917F-843A-4D83-9177-5681BECB2B99}" type="datetimeFigureOut">
              <a:rPr lang="en-US" smtClean="0"/>
              <a:pPr/>
              <a:t>9/13/2021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</a:defRPr>
            </a:lvl1pPr>
          </a:lstStyle>
          <a:p>
            <a:fld id="{544DA56C-0448-43F1-A1CC-F3ED59396E4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95431340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a-IR" dirty="0" smtClean="0">
                <a:cs typeface="B Titr" panose="00000700000000000000" pitchFamily="2" charset="-78"/>
              </a:rPr>
              <a:t>انجمن صنفي کارفرمايي </a:t>
            </a:r>
            <a:endParaRPr lang="en-US" dirty="0">
              <a:cs typeface="B Titr" panose="00000700000000000000" pitchFamily="2" charset="-78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687080" y="4455681"/>
            <a:ext cx="9144000" cy="1655762"/>
          </a:xfrm>
        </p:spPr>
        <p:txBody>
          <a:bodyPr/>
          <a:lstStyle/>
          <a:p>
            <a:r>
              <a:rPr lang="fa-IR" dirty="0" smtClean="0">
                <a:cs typeface="B Titr" panose="00000700000000000000" pitchFamily="2" charset="-78"/>
              </a:rPr>
              <a:t>شرکت هاي نرم افزاري (انجمن آشنا)</a:t>
            </a:r>
            <a:endParaRPr lang="en-US" dirty="0">
              <a:cs typeface="B Titr" panose="00000700000000000000" pitchFamily="2" charset="-78"/>
            </a:endParaRPr>
          </a:p>
        </p:txBody>
      </p:sp>
      <p:pic>
        <p:nvPicPr>
          <p:cNvPr id="1026" name="Picture 2" descr="مراحل توسعه تکنولوژی و روش های کسب آن - یارگان | شرکت نرم افزاری و داده کاوی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18655" y="374218"/>
            <a:ext cx="2476500" cy="1009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188282330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 rtl="1"/>
            <a:r>
              <a:rPr lang="fa-IR" dirty="0" smtClean="0">
                <a:cs typeface="B Titr" panose="00000700000000000000" pitchFamily="2" charset="-78"/>
              </a:rPr>
              <a:t>تاريخچه</a:t>
            </a:r>
            <a:endParaRPr lang="en-US" dirty="0"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انجمن آشنا شامل 11 شرکت پيش کسوت حوزه نرم افزار در تاريخ 4 بهمن 1396 در ثبت شرکت ها، ثبت و آغاز به عضو گيري نمود.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در حال حاضر اين انجمن بالغ بر 30 شرکت را نمايندگي مي کند.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در حال حاضر دو کارگروه فعال اين انجمن شامل کارگروه سامانه هاي برنامه ريزي سازمان (</a:t>
            </a:r>
            <a:r>
              <a:rPr lang="en-US" dirty="0" smtClean="0">
                <a:cs typeface="B Nazanin" panose="00000400000000000000" pitchFamily="2" charset="-78"/>
              </a:rPr>
              <a:t>ERP</a:t>
            </a:r>
            <a:r>
              <a:rPr lang="fa-IR" dirty="0" smtClean="0">
                <a:cs typeface="B Nazanin" panose="00000400000000000000" pitchFamily="2" charset="-78"/>
              </a:rPr>
              <a:t>) مشتمل بر 90 عضو و کارگروه توسعه و تسهيل فضاي کسب و کار مشتمل بر 50 عضو مي باشد.</a:t>
            </a:r>
            <a:endParaRPr lang="en-US" dirty="0" smtClean="0">
              <a:cs typeface="B Nazanin" panose="00000400000000000000" pitchFamily="2" charset="-78"/>
            </a:endParaRPr>
          </a:p>
          <a:p>
            <a:pPr marL="0" indent="0" algn="just" rtl="1">
              <a:buNone/>
            </a:pPr>
            <a:endParaRPr lang="en-US" dirty="0"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0288049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 rtl="1"/>
            <a:r>
              <a:rPr lang="fa-IR" dirty="0" smtClean="0">
                <a:cs typeface="B Titr" panose="00000700000000000000" pitchFamily="2" charset="-78"/>
              </a:rPr>
              <a:t>اهداف</a:t>
            </a:r>
            <a:endParaRPr lang="en-US" dirty="0"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 algn="just" rtl="1">
              <a:buNone/>
            </a:pPr>
            <a:r>
              <a:rPr lang="fa-IR" dirty="0" smtClean="0">
                <a:cs typeface="B Nazanin" panose="00000400000000000000" pitchFamily="2" charset="-78"/>
              </a:rPr>
              <a:t>با توجه به رشد و تحرک جدي صنعت فناوري اطلاعات بخصوص بخش نرم افزار در سالهاي اخير و تخصصي بودن مشکلات و چالش هاي اين صنعت و عدم وجود يک تشکل تخصصي که در اين دغدغه ها به شرکتها ياري رساند اين تشکل با اهداف زير تاسيس گرديد: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توسعه و تسهيل فضاي کسب و کار 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همکاري در تقنين قوانين حاکم يا موثر در اين صنعت با حاکميت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مذاکره با سازمان ها و نهادهاي مرتبط مانند بيمه، ماليات و ... در راستاي حمايت از منافع فعالان اين صنعت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ايجاد هم صدايي صنفي در راستاي رقابت درست و سالم و در چهارچوب منشور اخلاقي انجمن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برگزاري همايش ها، نمايشگاه ها و ... در راستاي شناسايي ظرفيت هاي شرکت هاي عضو 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تلاش براي کاهش تصدي و رفع قوانين مزاحم کسب و کار در عين شفافيت و سلامت </a:t>
            </a:r>
          </a:p>
          <a:p>
            <a:pPr algn="just" rtl="1"/>
            <a:r>
              <a:rPr lang="fa-IR" dirty="0" smtClean="0">
                <a:cs typeface="B Nazanin" panose="00000400000000000000" pitchFamily="2" charset="-78"/>
              </a:rPr>
              <a:t>تشويق به سرمايه گذاري داخلي و خارجي در اين صنعت</a:t>
            </a:r>
          </a:p>
        </p:txBody>
      </p:sp>
    </p:spTree>
    <p:extLst>
      <p:ext uri="{BB962C8B-B14F-4D97-AF65-F5344CB8AC3E}">
        <p14:creationId xmlns:p14="http://schemas.microsoft.com/office/powerpoint/2010/main" xmlns="" val="183082825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 rtl="1"/>
            <a:r>
              <a:rPr lang="fa-IR" dirty="0" smtClean="0">
                <a:cs typeface="B Titr" panose="00000700000000000000" pitchFamily="2" charset="-78"/>
              </a:rPr>
              <a:t>بخش هايي از اقدامات</a:t>
            </a:r>
            <a:endParaRPr lang="en-US" dirty="0"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r" rtl="1"/>
            <a:r>
              <a:rPr lang="fa-IR" dirty="0" smtClean="0">
                <a:cs typeface="B Titr" panose="00000700000000000000" pitchFamily="2" charset="-78"/>
              </a:rPr>
              <a:t>تعیین </a:t>
            </a:r>
            <a:r>
              <a:rPr lang="fa-IR" dirty="0">
                <a:cs typeface="B Titr" panose="00000700000000000000" pitchFamily="2" charset="-78"/>
              </a:rPr>
              <a:t>نمایندگان آشنا به عنوان عضو اصلی در هیات‌های تشخیص اختلاف وزارت کار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تعیین نمایندگان آشنا به عنوان عضو اصلی در هیات‌های حل اختلاف مالیاتی شهر تهران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معرفی نماینده برای پیگیری مشکلات شرکت‏های دانش بنیان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همکاری با سازمان فناوری اطلاعات و ارتباطات در خصوص </a:t>
            </a:r>
            <a:r>
              <a:rPr lang="fa-IR" dirty="0" smtClean="0">
                <a:cs typeface="B Titr" panose="00000700000000000000" pitchFamily="2" charset="-78"/>
              </a:rPr>
              <a:t>استارتاپ ها</a:t>
            </a:r>
            <a:endParaRPr lang="fa-IR" dirty="0">
              <a:cs typeface="B Titr" panose="00000700000000000000" pitchFamily="2" charset="-78"/>
            </a:endParaRP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همکاری با وزارت صنعت معدن و تجارت، برای برگزاری همایش­های مشترک برای فعالین صنعت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همکاری با وزارت تعاون، کار و رفاه اجتماعی برای افزایش اشتغال­زایی در بخش فناوری </a:t>
            </a:r>
            <a:r>
              <a:rPr lang="fa-IR" dirty="0" smtClean="0">
                <a:cs typeface="B Titr" panose="00000700000000000000" pitchFamily="2" charset="-78"/>
              </a:rPr>
              <a:t>اطلاعات</a:t>
            </a:r>
            <a:endParaRPr lang="fa-IR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62081889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 rtl="1"/>
            <a:r>
              <a:rPr lang="fa-IR" dirty="0" smtClean="0">
                <a:cs typeface="B Titr" panose="00000700000000000000" pitchFamily="2" charset="-78"/>
              </a:rPr>
              <a:t>بخش هايي از اقدامات</a:t>
            </a:r>
            <a:endParaRPr lang="en-US" dirty="0"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r" rtl="1"/>
            <a:r>
              <a:rPr lang="fa-IR" dirty="0">
                <a:cs typeface="B Titr" panose="00000700000000000000" pitchFamily="2" charset="-78"/>
              </a:rPr>
              <a:t>همکاری با سازمان توسعه تجارت در خصوص برگزاری همایش­های و نمایشگاه­های تخصصی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معرفی طرح­های برگزیده کسب­و کارهای نوپا برای دریافت تسهیلات به وزارت فناوری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تدوین قرارداد فروش نمونه برای تولیدکنندگان و فروشندگان بسته­های نرم‏افزاری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تدوین قرارداد خدمات پس از فروش و پشتیبانی نمونه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تنظیم آیین نامه انضباط کار برای شرکت‏های نرم‏افزاری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کسب مجوز تشکيل تنها مرکز تخصصي داوري در صنعت نرم افزار از مرکز توسعه داوري قوه قضاييه </a:t>
            </a:r>
          </a:p>
          <a:p>
            <a:pPr algn="r" rtl="1"/>
            <a:r>
              <a:rPr lang="fa-IR" dirty="0">
                <a:cs typeface="B Titr" panose="00000700000000000000" pitchFamily="2" charset="-78"/>
              </a:rPr>
              <a:t>همکاري با تعداد زيادي از تشکل هاي هم تراز مانند افتا، سمتا</a:t>
            </a:r>
            <a:r>
              <a:rPr lang="fa-IR">
                <a:cs typeface="B Titr" panose="00000700000000000000" pitchFamily="2" charset="-78"/>
              </a:rPr>
              <a:t>، </a:t>
            </a:r>
            <a:r>
              <a:rPr lang="fa-IR" smtClean="0">
                <a:cs typeface="B Titr" panose="00000700000000000000" pitchFamily="2" charset="-78"/>
              </a:rPr>
              <a:t>نصر ، اتحادیه </a:t>
            </a:r>
            <a:r>
              <a:rPr lang="fa-IR" dirty="0">
                <a:cs typeface="B Titr" panose="00000700000000000000" pitchFamily="2" charset="-78"/>
              </a:rPr>
              <a:t>صادرکنندگان خدمات فنی و مهندسی صنعت </a:t>
            </a:r>
            <a:r>
              <a:rPr lang="fa-IR" dirty="0" smtClean="0">
                <a:cs typeface="B Titr" panose="00000700000000000000" pitchFamily="2" charset="-78"/>
              </a:rPr>
              <a:t>مخابرات و </a:t>
            </a:r>
            <a:r>
              <a:rPr lang="fa-IR" dirty="0">
                <a:cs typeface="B Titr" panose="00000700000000000000" pitchFamily="2" charset="-78"/>
              </a:rPr>
              <a:t>.....</a:t>
            </a:r>
          </a:p>
        </p:txBody>
      </p:sp>
    </p:spTree>
    <p:extLst>
      <p:ext uri="{BB962C8B-B14F-4D97-AF65-F5344CB8AC3E}">
        <p14:creationId xmlns:p14="http://schemas.microsoft.com/office/powerpoint/2010/main" xmlns="" val="372428670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fa-IR" sz="3600" dirty="0" smtClean="0">
                <a:cs typeface="B Titr" panose="00000700000000000000" pitchFamily="2" charset="-78"/>
              </a:rPr>
              <a:t>با تشکر از توجه شما</a:t>
            </a:r>
            <a:endParaRPr lang="en-US" sz="3600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070997125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TM03090430[[fn=Banded]]</Template>
  <TotalTime>22</TotalTime>
  <Words>432</Words>
  <Application>Microsoft Office PowerPoint</Application>
  <PresentationFormat>Custom</PresentationFormat>
  <Paragraphs>31</Paragraphs>
  <Slides>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7" baseType="lpstr">
      <vt:lpstr>Banded</vt:lpstr>
      <vt:lpstr>انجمن صنفي کارفرمايي </vt:lpstr>
      <vt:lpstr>تاريخچه</vt:lpstr>
      <vt:lpstr>اهداف</vt:lpstr>
      <vt:lpstr>بخش هايي از اقدامات</vt:lpstr>
      <vt:lpstr>بخش هايي از اقدامات</vt:lpstr>
      <vt:lpstr>Slide 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انجمن صنفي کارفرمايي</dc:title>
  <dc:creator>Alireza Bozorgmehri</dc:creator>
  <cp:lastModifiedBy>Test</cp:lastModifiedBy>
  <cp:revision>6</cp:revision>
  <dcterms:created xsi:type="dcterms:W3CDTF">2021-09-12T10:51:30Z</dcterms:created>
  <dcterms:modified xsi:type="dcterms:W3CDTF">2021-09-13T07:08:51Z</dcterms:modified>
</cp:coreProperties>
</file>