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2"/>
  </p:notesMasterIdLst>
  <p:handoutMasterIdLst>
    <p:handoutMasterId r:id="rId13"/>
  </p:handoutMasterIdLst>
  <p:sldIdLst>
    <p:sldId id="308" r:id="rId2"/>
    <p:sldId id="357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B7C"/>
    <a:srgbClr val="D0907B"/>
    <a:srgbClr val="F1A500"/>
    <a:srgbClr val="E9747C"/>
    <a:srgbClr val="D292BA"/>
    <a:srgbClr val="C5687B"/>
    <a:srgbClr val="8D5E78"/>
    <a:srgbClr val="6A96B1"/>
    <a:srgbClr val="3494BA"/>
    <a:srgbClr val="3583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98" autoAdjust="0"/>
    <p:restoredTop sz="94660"/>
  </p:normalViewPr>
  <p:slideViewPr>
    <p:cSldViewPr snapToGrid="0">
      <p:cViewPr>
        <p:scale>
          <a:sx n="66" d="100"/>
          <a:sy n="66" d="100"/>
        </p:scale>
        <p:origin x="528" y="9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8C668D-7569-40E4-AA2C-80F8C499E121}" type="doc">
      <dgm:prSet loTypeId="urn:microsoft.com/office/officeart/2005/8/layout/list1" loCatId="list" qsTypeId="urn:microsoft.com/office/officeart/2005/8/quickstyle/3d2" qsCatId="3D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9751BE3E-79DC-4910-8DF6-F6B5E3362D44}">
      <dgm:prSet custT="1"/>
      <dgm:spPr/>
      <dgm:t>
        <a:bodyPr/>
        <a:lstStyle/>
        <a:p>
          <a:r>
            <a:rPr lang="en-US" sz="2000" b="1" dirty="0" smtClean="0">
              <a:latin typeface="Cambria" panose="02040503050406030204" pitchFamily="18" charset="0"/>
              <a:ea typeface="Cambria" panose="02040503050406030204" pitchFamily="18" charset="0"/>
              <a:cs typeface="+mj-cs"/>
            </a:rPr>
            <a:t>Alliance Group</a:t>
          </a:r>
          <a:endParaRPr lang="en-US" sz="2000" b="1" dirty="0">
            <a:latin typeface="Cambria" panose="02040503050406030204" pitchFamily="18" charset="0"/>
            <a:ea typeface="Cambria" panose="02040503050406030204" pitchFamily="18" charset="0"/>
            <a:cs typeface="+mj-cs"/>
          </a:endParaRPr>
        </a:p>
      </dgm:t>
    </dgm:pt>
    <dgm:pt modelId="{D45E9207-602A-4BAE-A740-2B177A955BAD}" type="parTrans" cxnId="{606DCBC3-574E-46C8-9A29-76A201018AA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  <a:cs typeface="+mj-cs"/>
          </a:endParaRPr>
        </a:p>
      </dgm:t>
    </dgm:pt>
    <dgm:pt modelId="{BB6C888C-1CAB-456A-8775-99E5E0384C3C}" type="sibTrans" cxnId="{606DCBC3-574E-46C8-9A29-76A201018AA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  <a:cs typeface="+mj-cs"/>
          </a:endParaRPr>
        </a:p>
      </dgm:t>
    </dgm:pt>
    <dgm:pt modelId="{0A896643-35BB-4FA2-AA3B-2312B578C1B2}">
      <dgm:prSet custT="1"/>
      <dgm:spPr/>
      <dgm:t>
        <a:bodyPr/>
        <a:lstStyle/>
        <a:p>
          <a:pPr rtl="1"/>
          <a:r>
            <a:rPr lang="en-US" sz="2000" b="1" dirty="0">
              <a:latin typeface="Cambria" panose="02040503050406030204" pitchFamily="18" charset="0"/>
              <a:ea typeface="Cambria" panose="02040503050406030204" pitchFamily="18" charset="0"/>
              <a:cs typeface="+mj-cs"/>
            </a:rPr>
            <a:t>WEA GmbH (Switzerland)</a:t>
          </a:r>
          <a:endParaRPr lang="fa-IR" sz="2000" b="1" dirty="0">
            <a:latin typeface="Cambria" panose="02040503050406030204" pitchFamily="18" charset="0"/>
            <a:ea typeface="Cambria" panose="02040503050406030204" pitchFamily="18" charset="0"/>
            <a:cs typeface="+mj-cs"/>
          </a:endParaRPr>
        </a:p>
      </dgm:t>
    </dgm:pt>
    <dgm:pt modelId="{16FD403A-3550-4C69-ACC5-9395A560A32B}" type="parTrans" cxnId="{A4C0A10A-0B7D-4B87-B886-C05B95B2F422}">
      <dgm:prSet/>
      <dgm:spPr/>
      <dgm:t>
        <a:bodyPr/>
        <a:lstStyle/>
        <a:p>
          <a:pPr rtl="1"/>
          <a:endParaRPr lang="fa-IR" sz="2000" b="1">
            <a:latin typeface="Cambria" panose="02040503050406030204" pitchFamily="18" charset="0"/>
            <a:ea typeface="Cambria" panose="02040503050406030204" pitchFamily="18" charset="0"/>
            <a:cs typeface="+mj-cs"/>
          </a:endParaRPr>
        </a:p>
      </dgm:t>
    </dgm:pt>
    <dgm:pt modelId="{DE3E71ED-D2DB-43C1-9FA7-BA31A9229EEA}" type="sibTrans" cxnId="{A4C0A10A-0B7D-4B87-B886-C05B95B2F422}">
      <dgm:prSet/>
      <dgm:spPr/>
      <dgm:t>
        <a:bodyPr/>
        <a:lstStyle/>
        <a:p>
          <a:pPr rtl="1"/>
          <a:endParaRPr lang="fa-IR" sz="2000" b="1">
            <a:latin typeface="Cambria" panose="02040503050406030204" pitchFamily="18" charset="0"/>
            <a:ea typeface="Cambria" panose="02040503050406030204" pitchFamily="18" charset="0"/>
            <a:cs typeface="+mj-cs"/>
          </a:endParaRPr>
        </a:p>
      </dgm:t>
    </dgm:pt>
    <dgm:pt modelId="{BBD8F4B8-6EC3-4062-B6D4-92E792FE275B}">
      <dgm:prSet custT="1"/>
      <dgm:spPr/>
      <dgm:t>
        <a:bodyPr/>
        <a:lstStyle/>
        <a:p>
          <a:pPr rtl="1"/>
          <a:r>
            <a:rPr lang="en-US" sz="2000" b="1" dirty="0">
              <a:latin typeface="Cambria" panose="02040503050406030204" pitchFamily="18" charset="0"/>
              <a:ea typeface="Cambria" panose="02040503050406030204" pitchFamily="18" charset="0"/>
              <a:cs typeface="+mj-cs"/>
            </a:rPr>
            <a:t>WEA Asia Limited (Hong Kong)</a:t>
          </a:r>
          <a:endParaRPr lang="fa-IR" sz="2000" b="1" dirty="0">
            <a:latin typeface="Cambria" panose="02040503050406030204" pitchFamily="18" charset="0"/>
            <a:ea typeface="Cambria" panose="02040503050406030204" pitchFamily="18" charset="0"/>
            <a:cs typeface="+mj-cs"/>
          </a:endParaRPr>
        </a:p>
      </dgm:t>
    </dgm:pt>
    <dgm:pt modelId="{4C56D650-4250-41D5-9093-5F4347C9DE2B}" type="parTrans" cxnId="{1A1DCE70-97F2-4A36-959C-F37C9EC18B1A}">
      <dgm:prSet/>
      <dgm:spPr/>
      <dgm:t>
        <a:bodyPr/>
        <a:lstStyle/>
        <a:p>
          <a:pPr rtl="1"/>
          <a:endParaRPr lang="fa-IR" sz="2000" b="1">
            <a:latin typeface="Cambria" panose="02040503050406030204" pitchFamily="18" charset="0"/>
            <a:ea typeface="Cambria" panose="02040503050406030204" pitchFamily="18" charset="0"/>
            <a:cs typeface="+mj-cs"/>
          </a:endParaRPr>
        </a:p>
      </dgm:t>
    </dgm:pt>
    <dgm:pt modelId="{B968F7FB-9D55-4E76-9CD0-6B459CC71DCC}" type="sibTrans" cxnId="{1A1DCE70-97F2-4A36-959C-F37C9EC18B1A}">
      <dgm:prSet/>
      <dgm:spPr/>
      <dgm:t>
        <a:bodyPr/>
        <a:lstStyle/>
        <a:p>
          <a:pPr rtl="1"/>
          <a:endParaRPr lang="fa-IR" sz="2000" b="1">
            <a:latin typeface="Cambria" panose="02040503050406030204" pitchFamily="18" charset="0"/>
            <a:ea typeface="Cambria" panose="02040503050406030204" pitchFamily="18" charset="0"/>
            <a:cs typeface="+mj-cs"/>
          </a:endParaRPr>
        </a:p>
      </dgm:t>
    </dgm:pt>
    <dgm:pt modelId="{22552189-CB1C-4248-ABD2-DEAF92DC6AB7}">
      <dgm:prSet custT="1"/>
      <dgm:spPr/>
      <dgm:t>
        <a:bodyPr/>
        <a:lstStyle/>
        <a:p>
          <a:pPr rtl="1"/>
          <a:r>
            <a:rPr lang="en-US" sz="2000" b="1" dirty="0">
              <a:latin typeface="Cambria" panose="02040503050406030204" pitchFamily="18" charset="0"/>
              <a:ea typeface="Cambria" panose="02040503050406030204" pitchFamily="18" charset="0"/>
              <a:cs typeface="+mj-cs"/>
            </a:rPr>
            <a:t>Worldwide Exhibitions Agency GmbH</a:t>
          </a:r>
          <a:endParaRPr lang="fa-IR" sz="2000" b="1" dirty="0">
            <a:latin typeface="Cambria" panose="02040503050406030204" pitchFamily="18" charset="0"/>
            <a:ea typeface="Cambria" panose="02040503050406030204" pitchFamily="18" charset="0"/>
            <a:cs typeface="+mj-cs"/>
          </a:endParaRPr>
        </a:p>
      </dgm:t>
    </dgm:pt>
    <dgm:pt modelId="{F0B71045-E9DF-4F4C-B2DA-3735BCFC9CBF}" type="parTrans" cxnId="{5CC2C1F8-03B2-4620-BBF3-2C8529C818F1}">
      <dgm:prSet/>
      <dgm:spPr/>
      <dgm:t>
        <a:bodyPr/>
        <a:lstStyle/>
        <a:p>
          <a:pPr rtl="1"/>
          <a:endParaRPr lang="fa-IR" sz="2000" b="1">
            <a:latin typeface="Cambria" panose="02040503050406030204" pitchFamily="18" charset="0"/>
            <a:ea typeface="Cambria" panose="02040503050406030204" pitchFamily="18" charset="0"/>
            <a:cs typeface="+mj-cs"/>
          </a:endParaRPr>
        </a:p>
      </dgm:t>
    </dgm:pt>
    <dgm:pt modelId="{A0FF700E-4C64-443A-8689-B3A9308936D5}" type="sibTrans" cxnId="{5CC2C1F8-03B2-4620-BBF3-2C8529C818F1}">
      <dgm:prSet/>
      <dgm:spPr/>
      <dgm:t>
        <a:bodyPr/>
        <a:lstStyle/>
        <a:p>
          <a:pPr rtl="1"/>
          <a:endParaRPr lang="fa-IR" sz="2000" b="1">
            <a:latin typeface="Cambria" panose="02040503050406030204" pitchFamily="18" charset="0"/>
            <a:ea typeface="Cambria" panose="02040503050406030204" pitchFamily="18" charset="0"/>
            <a:cs typeface="+mj-cs"/>
          </a:endParaRPr>
        </a:p>
      </dgm:t>
    </dgm:pt>
    <dgm:pt modelId="{002F6BF5-BD34-43A1-A0BD-3D773DA9D38A}" type="pres">
      <dgm:prSet presAssocID="{CB8C668D-7569-40E4-AA2C-80F8C499E12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37CFB03-1C3A-4684-9095-E0F914945D72}" type="pres">
      <dgm:prSet presAssocID="{BBD8F4B8-6EC3-4062-B6D4-92E792FE275B}" presName="parentLin" presStyleCnt="0"/>
      <dgm:spPr/>
      <dgm:t>
        <a:bodyPr/>
        <a:lstStyle/>
        <a:p>
          <a:endParaRPr lang="en-US"/>
        </a:p>
      </dgm:t>
    </dgm:pt>
    <dgm:pt modelId="{16380506-931B-4098-B30D-861A1457A5E4}" type="pres">
      <dgm:prSet presAssocID="{BBD8F4B8-6EC3-4062-B6D4-92E792FE275B}" presName="parentLeftMargin" presStyleLbl="node1" presStyleIdx="0" presStyleCnt="4"/>
      <dgm:spPr/>
      <dgm:t>
        <a:bodyPr/>
        <a:lstStyle/>
        <a:p>
          <a:pPr rtl="1"/>
          <a:endParaRPr lang="fa-IR"/>
        </a:p>
      </dgm:t>
    </dgm:pt>
    <dgm:pt modelId="{AEDEC5F4-2119-4012-879D-E20C2273844C}" type="pres">
      <dgm:prSet presAssocID="{BBD8F4B8-6EC3-4062-B6D4-92E792FE275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30A1763-9189-4B27-82EB-C9037603C83E}" type="pres">
      <dgm:prSet presAssocID="{BBD8F4B8-6EC3-4062-B6D4-92E792FE275B}" presName="negativeSpace" presStyleCnt="0"/>
      <dgm:spPr/>
      <dgm:t>
        <a:bodyPr/>
        <a:lstStyle/>
        <a:p>
          <a:endParaRPr lang="en-US"/>
        </a:p>
      </dgm:t>
    </dgm:pt>
    <dgm:pt modelId="{32C94605-663E-4F74-B5D0-86D48111A337}" type="pres">
      <dgm:prSet presAssocID="{BBD8F4B8-6EC3-4062-B6D4-92E792FE275B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99A736-13A2-46C6-B4C6-056F0FCB6243}" type="pres">
      <dgm:prSet presAssocID="{B968F7FB-9D55-4E76-9CD0-6B459CC71DCC}" presName="spaceBetweenRectangles" presStyleCnt="0"/>
      <dgm:spPr/>
      <dgm:t>
        <a:bodyPr/>
        <a:lstStyle/>
        <a:p>
          <a:endParaRPr lang="en-US"/>
        </a:p>
      </dgm:t>
    </dgm:pt>
    <dgm:pt modelId="{D9DF6333-31C7-424C-B846-4CA2926FE66E}" type="pres">
      <dgm:prSet presAssocID="{0A896643-35BB-4FA2-AA3B-2312B578C1B2}" presName="parentLin" presStyleCnt="0"/>
      <dgm:spPr/>
      <dgm:t>
        <a:bodyPr/>
        <a:lstStyle/>
        <a:p>
          <a:endParaRPr lang="en-US"/>
        </a:p>
      </dgm:t>
    </dgm:pt>
    <dgm:pt modelId="{D616C5BD-A125-4922-B60D-B09E85720325}" type="pres">
      <dgm:prSet presAssocID="{0A896643-35BB-4FA2-AA3B-2312B578C1B2}" presName="parentLeftMargin" presStyleLbl="node1" presStyleIdx="0" presStyleCnt="4"/>
      <dgm:spPr/>
      <dgm:t>
        <a:bodyPr/>
        <a:lstStyle/>
        <a:p>
          <a:pPr rtl="1"/>
          <a:endParaRPr lang="fa-IR"/>
        </a:p>
      </dgm:t>
    </dgm:pt>
    <dgm:pt modelId="{5BE1F2E2-D015-4500-BD94-F85F2340202A}" type="pres">
      <dgm:prSet presAssocID="{0A896643-35BB-4FA2-AA3B-2312B578C1B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175E4DF-E2CA-4202-A768-CA03636A7925}" type="pres">
      <dgm:prSet presAssocID="{0A896643-35BB-4FA2-AA3B-2312B578C1B2}" presName="negativeSpace" presStyleCnt="0"/>
      <dgm:spPr/>
      <dgm:t>
        <a:bodyPr/>
        <a:lstStyle/>
        <a:p>
          <a:endParaRPr lang="en-US"/>
        </a:p>
      </dgm:t>
    </dgm:pt>
    <dgm:pt modelId="{29A901AA-0F11-4B40-9A9B-8A7AC9824811}" type="pres">
      <dgm:prSet presAssocID="{0A896643-35BB-4FA2-AA3B-2312B578C1B2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3D82F-640F-4918-8516-22C22E2B4191}" type="pres">
      <dgm:prSet presAssocID="{DE3E71ED-D2DB-43C1-9FA7-BA31A9229EEA}" presName="spaceBetweenRectangles" presStyleCnt="0"/>
      <dgm:spPr/>
      <dgm:t>
        <a:bodyPr/>
        <a:lstStyle/>
        <a:p>
          <a:endParaRPr lang="en-US"/>
        </a:p>
      </dgm:t>
    </dgm:pt>
    <dgm:pt modelId="{D799F415-009E-4A6B-808B-B2D0E9E0014A}" type="pres">
      <dgm:prSet presAssocID="{22552189-CB1C-4248-ABD2-DEAF92DC6AB7}" presName="parentLin" presStyleCnt="0"/>
      <dgm:spPr/>
      <dgm:t>
        <a:bodyPr/>
        <a:lstStyle/>
        <a:p>
          <a:endParaRPr lang="en-US"/>
        </a:p>
      </dgm:t>
    </dgm:pt>
    <dgm:pt modelId="{045149F0-61DB-4FAC-BCA8-BC3016EB82A3}" type="pres">
      <dgm:prSet presAssocID="{22552189-CB1C-4248-ABD2-DEAF92DC6AB7}" presName="parentLeftMargin" presStyleLbl="node1" presStyleIdx="1" presStyleCnt="4"/>
      <dgm:spPr/>
      <dgm:t>
        <a:bodyPr/>
        <a:lstStyle/>
        <a:p>
          <a:pPr rtl="1"/>
          <a:endParaRPr lang="fa-IR"/>
        </a:p>
      </dgm:t>
    </dgm:pt>
    <dgm:pt modelId="{F635ACFC-96D0-4C7A-82C7-B0F42D393767}" type="pres">
      <dgm:prSet presAssocID="{22552189-CB1C-4248-ABD2-DEAF92DC6AB7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BB52811-FB13-4350-BEE6-B1A122294915}" type="pres">
      <dgm:prSet presAssocID="{22552189-CB1C-4248-ABD2-DEAF92DC6AB7}" presName="negativeSpace" presStyleCnt="0"/>
      <dgm:spPr/>
      <dgm:t>
        <a:bodyPr/>
        <a:lstStyle/>
        <a:p>
          <a:endParaRPr lang="en-US"/>
        </a:p>
      </dgm:t>
    </dgm:pt>
    <dgm:pt modelId="{9815AED5-1F86-4F3A-9D62-FA00134144C5}" type="pres">
      <dgm:prSet presAssocID="{22552189-CB1C-4248-ABD2-DEAF92DC6AB7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650231-30E5-45C5-A10A-076F9AC7CABA}" type="pres">
      <dgm:prSet presAssocID="{A0FF700E-4C64-443A-8689-B3A9308936D5}" presName="spaceBetweenRectangles" presStyleCnt="0"/>
      <dgm:spPr/>
      <dgm:t>
        <a:bodyPr/>
        <a:lstStyle/>
        <a:p>
          <a:endParaRPr lang="en-US"/>
        </a:p>
      </dgm:t>
    </dgm:pt>
    <dgm:pt modelId="{FF235FA9-129F-4C77-8599-11B391A4C709}" type="pres">
      <dgm:prSet presAssocID="{9751BE3E-79DC-4910-8DF6-F6B5E3362D44}" presName="parentLin" presStyleCnt="0"/>
      <dgm:spPr/>
      <dgm:t>
        <a:bodyPr/>
        <a:lstStyle/>
        <a:p>
          <a:endParaRPr lang="en-US"/>
        </a:p>
      </dgm:t>
    </dgm:pt>
    <dgm:pt modelId="{93DD6532-609B-4946-A43A-540B3A9DAA1E}" type="pres">
      <dgm:prSet presAssocID="{9751BE3E-79DC-4910-8DF6-F6B5E3362D44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92AF58BA-156F-45A3-B90E-6799CADAFF9F}" type="pres">
      <dgm:prSet presAssocID="{9751BE3E-79DC-4910-8DF6-F6B5E3362D4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282CB3-C663-4892-AF20-A6C37F375BE9}" type="pres">
      <dgm:prSet presAssocID="{9751BE3E-79DC-4910-8DF6-F6B5E3362D44}" presName="negativeSpace" presStyleCnt="0"/>
      <dgm:spPr/>
      <dgm:t>
        <a:bodyPr/>
        <a:lstStyle/>
        <a:p>
          <a:endParaRPr lang="en-US"/>
        </a:p>
      </dgm:t>
    </dgm:pt>
    <dgm:pt modelId="{78CB9351-65BA-4CBB-86A1-25887F3FA13E}" type="pres">
      <dgm:prSet presAssocID="{9751BE3E-79DC-4910-8DF6-F6B5E3362D44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71C3BE6-1FC5-48BC-B051-2C84375EDDFD}" type="presOf" srcId="{CB8C668D-7569-40E4-AA2C-80F8C499E121}" destId="{002F6BF5-BD34-43A1-A0BD-3D773DA9D38A}" srcOrd="0" destOrd="0" presId="urn:microsoft.com/office/officeart/2005/8/layout/list1"/>
    <dgm:cxn modelId="{5DCE5D6E-EAA3-4A5B-89CC-E6203FE8F43A}" type="presOf" srcId="{BBD8F4B8-6EC3-4062-B6D4-92E792FE275B}" destId="{AEDEC5F4-2119-4012-879D-E20C2273844C}" srcOrd="1" destOrd="0" presId="urn:microsoft.com/office/officeart/2005/8/layout/list1"/>
    <dgm:cxn modelId="{A4C0A10A-0B7D-4B87-B886-C05B95B2F422}" srcId="{CB8C668D-7569-40E4-AA2C-80F8C499E121}" destId="{0A896643-35BB-4FA2-AA3B-2312B578C1B2}" srcOrd="1" destOrd="0" parTransId="{16FD403A-3550-4C69-ACC5-9395A560A32B}" sibTransId="{DE3E71ED-D2DB-43C1-9FA7-BA31A9229EEA}"/>
    <dgm:cxn modelId="{9344EBDC-5A8B-4DC6-9306-FA4D71B93CE8}" type="presOf" srcId="{22552189-CB1C-4248-ABD2-DEAF92DC6AB7}" destId="{045149F0-61DB-4FAC-BCA8-BC3016EB82A3}" srcOrd="0" destOrd="0" presId="urn:microsoft.com/office/officeart/2005/8/layout/list1"/>
    <dgm:cxn modelId="{BCD40DDC-23FE-4262-B885-15081D117AED}" type="presOf" srcId="{9751BE3E-79DC-4910-8DF6-F6B5E3362D44}" destId="{92AF58BA-156F-45A3-B90E-6799CADAFF9F}" srcOrd="1" destOrd="0" presId="urn:microsoft.com/office/officeart/2005/8/layout/list1"/>
    <dgm:cxn modelId="{606DCBC3-574E-46C8-9A29-76A201018AAB}" srcId="{CB8C668D-7569-40E4-AA2C-80F8C499E121}" destId="{9751BE3E-79DC-4910-8DF6-F6B5E3362D44}" srcOrd="3" destOrd="0" parTransId="{D45E9207-602A-4BAE-A740-2B177A955BAD}" sibTransId="{BB6C888C-1CAB-456A-8775-99E5E0384C3C}"/>
    <dgm:cxn modelId="{260E52DA-5055-4AB7-A68C-75E8EE32FC1C}" type="presOf" srcId="{BBD8F4B8-6EC3-4062-B6D4-92E792FE275B}" destId="{16380506-931B-4098-B30D-861A1457A5E4}" srcOrd="0" destOrd="0" presId="urn:microsoft.com/office/officeart/2005/8/layout/list1"/>
    <dgm:cxn modelId="{005EEA77-0859-42D7-8378-5A04EE72257F}" type="presOf" srcId="{22552189-CB1C-4248-ABD2-DEAF92DC6AB7}" destId="{F635ACFC-96D0-4C7A-82C7-B0F42D393767}" srcOrd="1" destOrd="0" presId="urn:microsoft.com/office/officeart/2005/8/layout/list1"/>
    <dgm:cxn modelId="{AD2AD7AB-9B94-4E16-9AE7-9A338FAA6F49}" type="presOf" srcId="{9751BE3E-79DC-4910-8DF6-F6B5E3362D44}" destId="{93DD6532-609B-4946-A43A-540B3A9DAA1E}" srcOrd="0" destOrd="0" presId="urn:microsoft.com/office/officeart/2005/8/layout/list1"/>
    <dgm:cxn modelId="{EAF29318-00E2-4C3A-85CC-C172122E2378}" type="presOf" srcId="{0A896643-35BB-4FA2-AA3B-2312B578C1B2}" destId="{5BE1F2E2-D015-4500-BD94-F85F2340202A}" srcOrd="1" destOrd="0" presId="urn:microsoft.com/office/officeart/2005/8/layout/list1"/>
    <dgm:cxn modelId="{5CC2C1F8-03B2-4620-BBF3-2C8529C818F1}" srcId="{CB8C668D-7569-40E4-AA2C-80F8C499E121}" destId="{22552189-CB1C-4248-ABD2-DEAF92DC6AB7}" srcOrd="2" destOrd="0" parTransId="{F0B71045-E9DF-4F4C-B2DA-3735BCFC9CBF}" sibTransId="{A0FF700E-4C64-443A-8689-B3A9308936D5}"/>
    <dgm:cxn modelId="{80A63E00-897C-42CE-82BB-A9EECB9AA246}" type="presOf" srcId="{0A896643-35BB-4FA2-AA3B-2312B578C1B2}" destId="{D616C5BD-A125-4922-B60D-B09E85720325}" srcOrd="0" destOrd="0" presId="urn:microsoft.com/office/officeart/2005/8/layout/list1"/>
    <dgm:cxn modelId="{1A1DCE70-97F2-4A36-959C-F37C9EC18B1A}" srcId="{CB8C668D-7569-40E4-AA2C-80F8C499E121}" destId="{BBD8F4B8-6EC3-4062-B6D4-92E792FE275B}" srcOrd="0" destOrd="0" parTransId="{4C56D650-4250-41D5-9093-5F4347C9DE2B}" sibTransId="{B968F7FB-9D55-4E76-9CD0-6B459CC71DCC}"/>
    <dgm:cxn modelId="{BA147F29-B9B9-4DA2-9111-34EB0752FFA0}" type="presParOf" srcId="{002F6BF5-BD34-43A1-A0BD-3D773DA9D38A}" destId="{137CFB03-1C3A-4684-9095-E0F914945D72}" srcOrd="0" destOrd="0" presId="urn:microsoft.com/office/officeart/2005/8/layout/list1"/>
    <dgm:cxn modelId="{2BC550ED-6011-479F-9EA6-5EC1979AD7F1}" type="presParOf" srcId="{137CFB03-1C3A-4684-9095-E0F914945D72}" destId="{16380506-931B-4098-B30D-861A1457A5E4}" srcOrd="0" destOrd="0" presId="urn:microsoft.com/office/officeart/2005/8/layout/list1"/>
    <dgm:cxn modelId="{70A44C7D-C497-436D-AB0B-20B73ECD0119}" type="presParOf" srcId="{137CFB03-1C3A-4684-9095-E0F914945D72}" destId="{AEDEC5F4-2119-4012-879D-E20C2273844C}" srcOrd="1" destOrd="0" presId="urn:microsoft.com/office/officeart/2005/8/layout/list1"/>
    <dgm:cxn modelId="{183649D4-6B66-47F2-85C4-34AB5AB0C87F}" type="presParOf" srcId="{002F6BF5-BD34-43A1-A0BD-3D773DA9D38A}" destId="{F30A1763-9189-4B27-82EB-C9037603C83E}" srcOrd="1" destOrd="0" presId="urn:microsoft.com/office/officeart/2005/8/layout/list1"/>
    <dgm:cxn modelId="{82CD2E66-EB03-4C44-AA74-B2CCF0F55627}" type="presParOf" srcId="{002F6BF5-BD34-43A1-A0BD-3D773DA9D38A}" destId="{32C94605-663E-4F74-B5D0-86D48111A337}" srcOrd="2" destOrd="0" presId="urn:microsoft.com/office/officeart/2005/8/layout/list1"/>
    <dgm:cxn modelId="{4F8EDD9B-81A8-45B5-81C0-2F0C014298FF}" type="presParOf" srcId="{002F6BF5-BD34-43A1-A0BD-3D773DA9D38A}" destId="{6999A736-13A2-46C6-B4C6-056F0FCB6243}" srcOrd="3" destOrd="0" presId="urn:microsoft.com/office/officeart/2005/8/layout/list1"/>
    <dgm:cxn modelId="{123D4A6E-0BB9-42E3-BC90-A04F0FBF6D59}" type="presParOf" srcId="{002F6BF5-BD34-43A1-A0BD-3D773DA9D38A}" destId="{D9DF6333-31C7-424C-B846-4CA2926FE66E}" srcOrd="4" destOrd="0" presId="urn:microsoft.com/office/officeart/2005/8/layout/list1"/>
    <dgm:cxn modelId="{37DBD7F9-C7A0-4205-A0EF-E4F9B0C0DF72}" type="presParOf" srcId="{D9DF6333-31C7-424C-B846-4CA2926FE66E}" destId="{D616C5BD-A125-4922-B60D-B09E85720325}" srcOrd="0" destOrd="0" presId="urn:microsoft.com/office/officeart/2005/8/layout/list1"/>
    <dgm:cxn modelId="{2D2E9C1F-4935-43BF-A104-856D28ED640C}" type="presParOf" srcId="{D9DF6333-31C7-424C-B846-4CA2926FE66E}" destId="{5BE1F2E2-D015-4500-BD94-F85F2340202A}" srcOrd="1" destOrd="0" presId="urn:microsoft.com/office/officeart/2005/8/layout/list1"/>
    <dgm:cxn modelId="{73F4D077-1DF7-4DA4-81C6-A7572330344D}" type="presParOf" srcId="{002F6BF5-BD34-43A1-A0BD-3D773DA9D38A}" destId="{1175E4DF-E2CA-4202-A768-CA03636A7925}" srcOrd="5" destOrd="0" presId="urn:microsoft.com/office/officeart/2005/8/layout/list1"/>
    <dgm:cxn modelId="{6FA08E7D-A415-4AD0-8675-60FB453A4471}" type="presParOf" srcId="{002F6BF5-BD34-43A1-A0BD-3D773DA9D38A}" destId="{29A901AA-0F11-4B40-9A9B-8A7AC9824811}" srcOrd="6" destOrd="0" presId="urn:microsoft.com/office/officeart/2005/8/layout/list1"/>
    <dgm:cxn modelId="{ACC4DE4D-1FB8-4F01-BAE1-D6AC5A5F503F}" type="presParOf" srcId="{002F6BF5-BD34-43A1-A0BD-3D773DA9D38A}" destId="{B083D82F-640F-4918-8516-22C22E2B4191}" srcOrd="7" destOrd="0" presId="urn:microsoft.com/office/officeart/2005/8/layout/list1"/>
    <dgm:cxn modelId="{4EBC5F3D-A4D8-4870-A779-5570EB76A95C}" type="presParOf" srcId="{002F6BF5-BD34-43A1-A0BD-3D773DA9D38A}" destId="{D799F415-009E-4A6B-808B-B2D0E9E0014A}" srcOrd="8" destOrd="0" presId="urn:microsoft.com/office/officeart/2005/8/layout/list1"/>
    <dgm:cxn modelId="{B24ACDD4-D0F1-4515-B440-25DFE3ED49BF}" type="presParOf" srcId="{D799F415-009E-4A6B-808B-B2D0E9E0014A}" destId="{045149F0-61DB-4FAC-BCA8-BC3016EB82A3}" srcOrd="0" destOrd="0" presId="urn:microsoft.com/office/officeart/2005/8/layout/list1"/>
    <dgm:cxn modelId="{28F20BC8-B1EE-4F6C-A7A4-AD412CB41ACB}" type="presParOf" srcId="{D799F415-009E-4A6B-808B-B2D0E9E0014A}" destId="{F635ACFC-96D0-4C7A-82C7-B0F42D393767}" srcOrd="1" destOrd="0" presId="urn:microsoft.com/office/officeart/2005/8/layout/list1"/>
    <dgm:cxn modelId="{CD449D97-3ADD-435C-8ECA-FB220B18F533}" type="presParOf" srcId="{002F6BF5-BD34-43A1-A0BD-3D773DA9D38A}" destId="{BBB52811-FB13-4350-BEE6-B1A122294915}" srcOrd="9" destOrd="0" presId="urn:microsoft.com/office/officeart/2005/8/layout/list1"/>
    <dgm:cxn modelId="{CBDFEF71-B089-4D8E-B280-3FD76EC6142A}" type="presParOf" srcId="{002F6BF5-BD34-43A1-A0BD-3D773DA9D38A}" destId="{9815AED5-1F86-4F3A-9D62-FA00134144C5}" srcOrd="10" destOrd="0" presId="urn:microsoft.com/office/officeart/2005/8/layout/list1"/>
    <dgm:cxn modelId="{E4868976-FD8F-48D9-BEDF-0F67B126C3E0}" type="presParOf" srcId="{002F6BF5-BD34-43A1-A0BD-3D773DA9D38A}" destId="{3F650231-30E5-45C5-A10A-076F9AC7CABA}" srcOrd="11" destOrd="0" presId="urn:microsoft.com/office/officeart/2005/8/layout/list1"/>
    <dgm:cxn modelId="{F476A4D1-52BD-4043-A48F-AD4A3E2B6232}" type="presParOf" srcId="{002F6BF5-BD34-43A1-A0BD-3D773DA9D38A}" destId="{FF235FA9-129F-4C77-8599-11B391A4C709}" srcOrd="12" destOrd="0" presId="urn:microsoft.com/office/officeart/2005/8/layout/list1"/>
    <dgm:cxn modelId="{80A3802F-7656-4CB8-B033-D0C4EFDF7302}" type="presParOf" srcId="{FF235FA9-129F-4C77-8599-11B391A4C709}" destId="{93DD6532-609B-4946-A43A-540B3A9DAA1E}" srcOrd="0" destOrd="0" presId="urn:microsoft.com/office/officeart/2005/8/layout/list1"/>
    <dgm:cxn modelId="{955CA3D0-A9DD-40B9-A1F6-D9C73904A549}" type="presParOf" srcId="{FF235FA9-129F-4C77-8599-11B391A4C709}" destId="{92AF58BA-156F-45A3-B90E-6799CADAFF9F}" srcOrd="1" destOrd="0" presId="urn:microsoft.com/office/officeart/2005/8/layout/list1"/>
    <dgm:cxn modelId="{6D6D37FD-7DF5-4B54-83F7-C78245D051E0}" type="presParOf" srcId="{002F6BF5-BD34-43A1-A0BD-3D773DA9D38A}" destId="{38282CB3-C663-4892-AF20-A6C37F375BE9}" srcOrd="13" destOrd="0" presId="urn:microsoft.com/office/officeart/2005/8/layout/list1"/>
    <dgm:cxn modelId="{8FB2EFBF-66AC-4181-8B75-4D5981ADA71B}" type="presParOf" srcId="{002F6BF5-BD34-43A1-A0BD-3D773DA9D38A}" destId="{78CB9351-65BA-4CBB-86A1-25887F3FA13E}" srcOrd="14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C94605-663E-4F74-B5D0-86D48111A337}">
      <dsp:nvSpPr>
        <dsp:cNvPr id="0" name=""/>
        <dsp:cNvSpPr/>
      </dsp:nvSpPr>
      <dsp:spPr>
        <a:xfrm>
          <a:off x="0" y="300569"/>
          <a:ext cx="817245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EDEC5F4-2119-4012-879D-E20C2273844C}">
      <dsp:nvSpPr>
        <dsp:cNvPr id="0" name=""/>
        <dsp:cNvSpPr/>
      </dsp:nvSpPr>
      <dsp:spPr>
        <a:xfrm>
          <a:off x="408622" y="34889"/>
          <a:ext cx="5720715" cy="53136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shade val="8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shade val="8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6229" tIns="0" rIns="216229" bIns="0" numCol="1" spcCol="1270" anchor="ctr" anchorCtr="0">
          <a:noAutofit/>
        </a:bodyPr>
        <a:lstStyle/>
        <a:p>
          <a:pPr lvl="0" algn="l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latin typeface="Cambria" panose="02040503050406030204" pitchFamily="18" charset="0"/>
              <a:ea typeface="Cambria" panose="02040503050406030204" pitchFamily="18" charset="0"/>
              <a:cs typeface="+mj-cs"/>
            </a:rPr>
            <a:t>WEA Asia Limited (Hong Kong)</a:t>
          </a:r>
          <a:endParaRPr lang="fa-IR" sz="2000" b="1" kern="1200" dirty="0">
            <a:latin typeface="Cambria" panose="02040503050406030204" pitchFamily="18" charset="0"/>
            <a:ea typeface="Cambria" panose="02040503050406030204" pitchFamily="18" charset="0"/>
            <a:cs typeface="+mj-cs"/>
          </a:endParaRPr>
        </a:p>
      </dsp:txBody>
      <dsp:txXfrm>
        <a:off x="434561" y="60828"/>
        <a:ext cx="5668837" cy="479482"/>
      </dsp:txXfrm>
    </dsp:sp>
    <dsp:sp modelId="{29A901AA-0F11-4B40-9A9B-8A7AC9824811}">
      <dsp:nvSpPr>
        <dsp:cNvPr id="0" name=""/>
        <dsp:cNvSpPr/>
      </dsp:nvSpPr>
      <dsp:spPr>
        <a:xfrm>
          <a:off x="0" y="1117049"/>
          <a:ext cx="817245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115436"/>
              <a:satOff val="-6263"/>
              <a:lumOff val="9785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BE1F2E2-D015-4500-BD94-F85F2340202A}">
      <dsp:nvSpPr>
        <dsp:cNvPr id="0" name=""/>
        <dsp:cNvSpPr/>
      </dsp:nvSpPr>
      <dsp:spPr>
        <a:xfrm>
          <a:off x="408622" y="851369"/>
          <a:ext cx="5720715" cy="53136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115436"/>
                <a:satOff val="-6263"/>
                <a:lumOff val="9785"/>
                <a:alphaOff val="0"/>
                <a:shade val="85000"/>
                <a:satMod val="130000"/>
              </a:schemeClr>
            </a:gs>
            <a:gs pos="34000">
              <a:schemeClr val="accent1">
                <a:shade val="80000"/>
                <a:hueOff val="115436"/>
                <a:satOff val="-6263"/>
                <a:lumOff val="9785"/>
                <a:alphaOff val="0"/>
                <a:shade val="87000"/>
                <a:satMod val="125000"/>
              </a:schemeClr>
            </a:gs>
            <a:gs pos="70000">
              <a:schemeClr val="accent1">
                <a:shade val="80000"/>
                <a:hueOff val="115436"/>
                <a:satOff val="-6263"/>
                <a:lumOff val="9785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shade val="80000"/>
                <a:hueOff val="115436"/>
                <a:satOff val="-6263"/>
                <a:lumOff val="9785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6229" tIns="0" rIns="216229" bIns="0" numCol="1" spcCol="1270" anchor="ctr" anchorCtr="0">
          <a:noAutofit/>
        </a:bodyPr>
        <a:lstStyle/>
        <a:p>
          <a:pPr lvl="0" algn="l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latin typeface="Cambria" panose="02040503050406030204" pitchFamily="18" charset="0"/>
              <a:ea typeface="Cambria" panose="02040503050406030204" pitchFamily="18" charset="0"/>
              <a:cs typeface="+mj-cs"/>
            </a:rPr>
            <a:t>WEA GmbH (Switzerland)</a:t>
          </a:r>
          <a:endParaRPr lang="fa-IR" sz="2000" b="1" kern="1200" dirty="0">
            <a:latin typeface="Cambria" panose="02040503050406030204" pitchFamily="18" charset="0"/>
            <a:ea typeface="Cambria" panose="02040503050406030204" pitchFamily="18" charset="0"/>
            <a:cs typeface="+mj-cs"/>
          </a:endParaRPr>
        </a:p>
      </dsp:txBody>
      <dsp:txXfrm>
        <a:off x="434561" y="877308"/>
        <a:ext cx="5668837" cy="479482"/>
      </dsp:txXfrm>
    </dsp:sp>
    <dsp:sp modelId="{9815AED5-1F86-4F3A-9D62-FA00134144C5}">
      <dsp:nvSpPr>
        <dsp:cNvPr id="0" name=""/>
        <dsp:cNvSpPr/>
      </dsp:nvSpPr>
      <dsp:spPr>
        <a:xfrm>
          <a:off x="0" y="1933529"/>
          <a:ext cx="817245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230872"/>
              <a:satOff val="-12527"/>
              <a:lumOff val="19569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635ACFC-96D0-4C7A-82C7-B0F42D393767}">
      <dsp:nvSpPr>
        <dsp:cNvPr id="0" name=""/>
        <dsp:cNvSpPr/>
      </dsp:nvSpPr>
      <dsp:spPr>
        <a:xfrm>
          <a:off x="408622" y="1667850"/>
          <a:ext cx="5720715" cy="53136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230872"/>
                <a:satOff val="-12527"/>
                <a:lumOff val="19569"/>
                <a:alphaOff val="0"/>
                <a:shade val="85000"/>
                <a:satMod val="130000"/>
              </a:schemeClr>
            </a:gs>
            <a:gs pos="34000">
              <a:schemeClr val="accent1">
                <a:shade val="80000"/>
                <a:hueOff val="230872"/>
                <a:satOff val="-12527"/>
                <a:lumOff val="19569"/>
                <a:alphaOff val="0"/>
                <a:shade val="87000"/>
                <a:satMod val="125000"/>
              </a:schemeClr>
            </a:gs>
            <a:gs pos="70000">
              <a:schemeClr val="accent1">
                <a:shade val="80000"/>
                <a:hueOff val="230872"/>
                <a:satOff val="-12527"/>
                <a:lumOff val="19569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shade val="80000"/>
                <a:hueOff val="230872"/>
                <a:satOff val="-12527"/>
                <a:lumOff val="19569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6229" tIns="0" rIns="216229" bIns="0" numCol="1" spcCol="1270" anchor="ctr" anchorCtr="0">
          <a:noAutofit/>
        </a:bodyPr>
        <a:lstStyle/>
        <a:p>
          <a:pPr lvl="0" algn="l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latin typeface="Cambria" panose="02040503050406030204" pitchFamily="18" charset="0"/>
              <a:ea typeface="Cambria" panose="02040503050406030204" pitchFamily="18" charset="0"/>
              <a:cs typeface="+mj-cs"/>
            </a:rPr>
            <a:t>Worldwide Exhibitions Agency GmbH</a:t>
          </a:r>
          <a:endParaRPr lang="fa-IR" sz="2000" b="1" kern="1200" dirty="0">
            <a:latin typeface="Cambria" panose="02040503050406030204" pitchFamily="18" charset="0"/>
            <a:ea typeface="Cambria" panose="02040503050406030204" pitchFamily="18" charset="0"/>
            <a:cs typeface="+mj-cs"/>
          </a:endParaRPr>
        </a:p>
      </dsp:txBody>
      <dsp:txXfrm>
        <a:off x="434561" y="1693789"/>
        <a:ext cx="5668837" cy="479482"/>
      </dsp:txXfrm>
    </dsp:sp>
    <dsp:sp modelId="{78CB9351-65BA-4CBB-86A1-25887F3FA13E}">
      <dsp:nvSpPr>
        <dsp:cNvPr id="0" name=""/>
        <dsp:cNvSpPr/>
      </dsp:nvSpPr>
      <dsp:spPr>
        <a:xfrm>
          <a:off x="0" y="2750010"/>
          <a:ext cx="817245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346308"/>
              <a:satOff val="-18790"/>
              <a:lumOff val="29354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2AF58BA-156F-45A3-B90E-6799CADAFF9F}">
      <dsp:nvSpPr>
        <dsp:cNvPr id="0" name=""/>
        <dsp:cNvSpPr/>
      </dsp:nvSpPr>
      <dsp:spPr>
        <a:xfrm>
          <a:off x="408622" y="2484329"/>
          <a:ext cx="5720715" cy="53136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346308"/>
                <a:satOff val="-18790"/>
                <a:lumOff val="29354"/>
                <a:alphaOff val="0"/>
                <a:shade val="85000"/>
                <a:satMod val="130000"/>
              </a:schemeClr>
            </a:gs>
            <a:gs pos="34000">
              <a:schemeClr val="accent1">
                <a:shade val="80000"/>
                <a:hueOff val="346308"/>
                <a:satOff val="-18790"/>
                <a:lumOff val="29354"/>
                <a:alphaOff val="0"/>
                <a:shade val="87000"/>
                <a:satMod val="125000"/>
              </a:schemeClr>
            </a:gs>
            <a:gs pos="70000">
              <a:schemeClr val="accent1">
                <a:shade val="80000"/>
                <a:hueOff val="346308"/>
                <a:satOff val="-18790"/>
                <a:lumOff val="29354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shade val="80000"/>
                <a:hueOff val="346308"/>
                <a:satOff val="-18790"/>
                <a:lumOff val="29354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6229" tIns="0" rIns="216229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Cambria" panose="02040503050406030204" pitchFamily="18" charset="0"/>
              <a:ea typeface="Cambria" panose="02040503050406030204" pitchFamily="18" charset="0"/>
              <a:cs typeface="+mj-cs"/>
            </a:rPr>
            <a:t>Alliance Group</a:t>
          </a:r>
          <a:endParaRPr lang="en-US" sz="2000" b="1" kern="1200" dirty="0">
            <a:latin typeface="Cambria" panose="02040503050406030204" pitchFamily="18" charset="0"/>
            <a:ea typeface="Cambria" panose="02040503050406030204" pitchFamily="18" charset="0"/>
            <a:cs typeface="+mj-cs"/>
          </a:endParaRPr>
        </a:p>
      </dsp:txBody>
      <dsp:txXfrm>
        <a:off x="434561" y="2510268"/>
        <a:ext cx="5668837" cy="479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52016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7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10A0F7D-1F4E-416F-A4FF-7D8BDCD727D5}" type="datetimeFigureOut">
              <a:rPr lang="fa-IR" smtClean="0"/>
              <a:pPr/>
              <a:t>08/02/1443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52016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7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8BAB1B8-A800-42D6-855F-C4178191EB2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391589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217A2E-1ABC-41AC-9725-A10128AEABD1}" type="datetimeFigureOut">
              <a:rPr lang="en-US" smtClean="0"/>
              <a:pPr/>
              <a:t>9/15/2021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38C07-E8AE-476A-958B-F5C5D81E8F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2575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872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8" y="6411686"/>
            <a:ext cx="12188825" cy="457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8" y="6334316"/>
            <a:ext cx="12188825" cy="64008"/>
          </a:xfrm>
          <a:prstGeom prst="rect">
            <a:avLst/>
          </a:prstGeom>
          <a:solidFill>
            <a:srgbClr val="FF6699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 userDrawn="1"/>
        </p:nvGrpSpPr>
        <p:grpSpPr>
          <a:xfrm>
            <a:off x="112655" y="6416766"/>
            <a:ext cx="11959655" cy="398756"/>
            <a:chOff x="150753" y="6416766"/>
            <a:chExt cx="11959654" cy="398756"/>
          </a:xfrm>
        </p:grpSpPr>
        <p:pic>
          <p:nvPicPr>
            <p:cNvPr id="12" name="Picture 11"/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744647" y="6449762"/>
              <a:ext cx="365760" cy="365760"/>
            </a:xfrm>
            <a:prstGeom prst="rect">
              <a:avLst/>
            </a:prstGeom>
          </p:spPr>
        </p:pic>
        <p:grpSp>
          <p:nvGrpSpPr>
            <p:cNvPr id="6" name="Group 5"/>
            <p:cNvGrpSpPr/>
            <p:nvPr/>
          </p:nvGrpSpPr>
          <p:grpSpPr>
            <a:xfrm>
              <a:off x="150753" y="6416766"/>
              <a:ext cx="2795646" cy="365766"/>
              <a:chOff x="-113218" y="-476843"/>
              <a:chExt cx="1614526" cy="1808672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113218" y="-476843"/>
                <a:ext cx="220809" cy="1808642"/>
              </a:xfrm>
              <a:prstGeom prst="rect">
                <a:avLst/>
              </a:prstGeom>
            </p:spPr>
          </p:pic>
          <p:sp>
            <p:nvSpPr>
              <p:cNvPr id="10" name="Text Box 6"/>
              <p:cNvSpPr txBox="1"/>
              <p:nvPr/>
            </p:nvSpPr>
            <p:spPr>
              <a:xfrm>
                <a:off x="77488" y="-60414"/>
                <a:ext cx="1423820" cy="1392243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rtl="1">
                  <a:lnSpc>
                    <a:spcPct val="107000"/>
                  </a:lnSpc>
                  <a:spcAft>
                    <a:spcPts val="600"/>
                  </a:spcAft>
                </a:pPr>
                <a:r>
                  <a:rPr lang="fa-IR" sz="900" b="1" dirty="0" smtClean="0">
                    <a:effectLst/>
                    <a:latin typeface="IRANSans Medium" panose="02040503050201020203" pitchFamily="18" charset="-78"/>
                    <a:ea typeface="Calibri" panose="020F0502020204030204" pitchFamily="34" charset="0"/>
                    <a:cs typeface="IRANSans Medium" panose="02040503050201020203" pitchFamily="18" charset="-78"/>
                  </a:rPr>
                  <a:t>02144479144</a:t>
                </a:r>
                <a:endParaRPr lang="en-US" sz="788" dirty="0">
                  <a:effectLst/>
                  <a:latin typeface="IRANSans Medium" panose="02040503050201020203" pitchFamily="18" charset="-78"/>
                  <a:ea typeface="Calibri" panose="020F0502020204030204" pitchFamily="34" charset="0"/>
                  <a:cs typeface="IRANSans Medium" panose="02040503050201020203" pitchFamily="18" charset="-78"/>
                </a:endParaRPr>
              </a:p>
            </p:txBody>
          </p:sp>
        </p:grpSp>
      </p:grpSp>
      <p:sp>
        <p:nvSpPr>
          <p:cNvPr id="17" name="Text Box 6"/>
          <p:cNvSpPr txBox="1"/>
          <p:nvPr userDrawn="1"/>
        </p:nvSpPr>
        <p:spPr>
          <a:xfrm>
            <a:off x="10261602" y="6513680"/>
            <a:ext cx="1530623" cy="28154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 rtl="1">
              <a:lnSpc>
                <a:spcPct val="107000"/>
              </a:lnSpc>
              <a:spcAft>
                <a:spcPts val="600"/>
              </a:spcAft>
            </a:pPr>
            <a:r>
              <a:rPr lang="en-US" sz="900" b="1" dirty="0" smtClean="0">
                <a:effectLst/>
                <a:latin typeface="IRANSans(FaNum) Medium" panose="02040503050201020203" pitchFamily="18" charset="-78"/>
                <a:ea typeface="Calibri" panose="020F0502020204030204" pitchFamily="34" charset="0"/>
                <a:cs typeface="IRANSans(FaNum) Medium" panose="02040503050201020203" pitchFamily="18" charset="-78"/>
              </a:rPr>
              <a:t>www.mapta.ir</a:t>
            </a:r>
            <a:endParaRPr lang="en-US" sz="788" dirty="0">
              <a:effectLst/>
              <a:latin typeface="IRANSans(FaNum) Medium" panose="02040503050201020203" pitchFamily="18" charset="-78"/>
              <a:ea typeface="Calibri" panose="020F0502020204030204" pitchFamily="34" charset="0"/>
              <a:cs typeface="IRANSans(FaNum) Medium" panose="02040503050201020203" pitchFamily="18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542" y="6428126"/>
            <a:ext cx="2771775" cy="40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38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6341"/>
            <a:ext cx="12192000" cy="5282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0" y="857252"/>
            <a:ext cx="12192000" cy="892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Rectangle 5"/>
          <p:cNvSpPr/>
          <p:nvPr/>
        </p:nvSpPr>
        <p:spPr>
          <a:xfrm>
            <a:off x="1" y="5108272"/>
            <a:ext cx="12192000" cy="892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1824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857252"/>
            <a:ext cx="12192000" cy="892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Rectangle 5"/>
          <p:cNvSpPr/>
          <p:nvPr/>
        </p:nvSpPr>
        <p:spPr>
          <a:xfrm>
            <a:off x="1" y="5108272"/>
            <a:ext cx="12192000" cy="892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44" r="100000">
                        <a14:foregroundMark x1="51546" y1="27425" x2="51546" y2="27425"/>
                        <a14:foregroundMark x1="61168" y1="26421" x2="61168" y2="26421"/>
                        <a14:foregroundMark x1="77320" y1="25084" x2="77320" y2="250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46636" y="1695810"/>
            <a:ext cx="3610779" cy="3466384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966998" y="2588290"/>
            <a:ext cx="5741024" cy="1344108"/>
          </a:xfrm>
        </p:spPr>
        <p:txBody>
          <a:bodyPr anchor="b"/>
          <a:lstStyle/>
          <a:p>
            <a:pPr algn="ctr" rtl="1"/>
            <a:r>
              <a:rPr lang="fa-IR" sz="6600" b="1" dirty="0" smtClean="0">
                <a:solidFill>
                  <a:srgbClr val="345B7C"/>
                </a:solidFill>
                <a:latin typeface="IRANSans" panose="02040503050201020203" pitchFamily="18" charset="-78"/>
                <a:cs typeface="B Titr" panose="00000700000000000000" pitchFamily="2" charset="-78"/>
              </a:rPr>
              <a:t>سپاس از توجه شما</a:t>
            </a:r>
            <a:endParaRPr lang="en-US" sz="6600" b="1" dirty="0">
              <a:solidFill>
                <a:srgbClr val="345B7C"/>
              </a:solidFill>
              <a:latin typeface="IRANSans" panose="02040503050201020203" pitchFamily="18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026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1276"/>
            <a:ext cx="12191999" cy="975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Rectangle 5"/>
          <p:cNvSpPr/>
          <p:nvPr/>
        </p:nvSpPr>
        <p:spPr>
          <a:xfrm>
            <a:off x="1" y="6035980"/>
            <a:ext cx="12192000" cy="822020"/>
          </a:xfrm>
          <a:prstGeom prst="rect">
            <a:avLst/>
          </a:prstGeom>
          <a:solidFill>
            <a:srgbClr val="3583A3"/>
          </a:solidFill>
          <a:ln>
            <a:solidFill>
              <a:srgbClr val="3494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5999" y="243893"/>
            <a:ext cx="5741024" cy="474784"/>
          </a:xfrm>
        </p:spPr>
        <p:txBody>
          <a:bodyPr anchor="b"/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latin typeface="IRANSans" panose="02040503050201020203" pitchFamily="18" charset="-78"/>
                <a:cs typeface="B Titr" panose="00000700000000000000" pitchFamily="2" charset="-78"/>
              </a:rPr>
              <a:t>اتحاديه صادر کنندگان مخابرات ايران (مپتا)</a:t>
            </a:r>
            <a:endParaRPr lang="en-US" sz="2400" b="1" dirty="0">
              <a:solidFill>
                <a:schemeClr val="bg1"/>
              </a:solidFill>
              <a:latin typeface="IRANSans" panose="02040503050201020203" pitchFamily="18" charset="-78"/>
              <a:cs typeface="B Titr" panose="000007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44" r="100000">
                        <a14:foregroundMark x1="51546" y1="27425" x2="51546" y2="27425"/>
                        <a14:foregroundMark x1="61168" y1="26421" x2="61168" y2="26421"/>
                        <a14:foregroundMark x1="77320" y1="25084" x2="77320" y2="250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11207" y="1003300"/>
            <a:ext cx="4969589" cy="477085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010352" y="100330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14313" indent="-214313" algn="just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b="1" dirty="0">
                <a:latin typeface="IRANSans" panose="02040503050201020203" pitchFamily="18" charset="-78"/>
                <a:cs typeface="B Titr" panose="00000700000000000000" pitchFamily="2" charset="-78"/>
              </a:rPr>
              <a:t>ماموريت</a:t>
            </a:r>
            <a:endParaRPr lang="en-US" b="1" dirty="0">
              <a:latin typeface="IRANSans" panose="02040503050201020203" pitchFamily="18" charset="-78"/>
              <a:cs typeface="B Titr" panose="00000700000000000000" pitchFamily="2" charset="-78"/>
            </a:endParaRPr>
          </a:p>
          <a:p>
            <a:pPr marL="214313" indent="-214313" algn="just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b="1" dirty="0">
                <a:latin typeface="IRANSans" panose="02040503050201020203" pitchFamily="18" charset="-78"/>
                <a:cs typeface="B Titr" panose="00000700000000000000" pitchFamily="2" charset="-78"/>
              </a:rPr>
              <a:t>کميسيونهاي تخصصي</a:t>
            </a:r>
          </a:p>
          <a:p>
            <a:pPr marL="214313" indent="-214313" algn="just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b="1" dirty="0">
                <a:latin typeface="IRANSans" panose="02040503050201020203" pitchFamily="18" charset="-78"/>
                <a:cs typeface="B Titr" panose="00000700000000000000" pitchFamily="2" charset="-78"/>
              </a:rPr>
              <a:t>اقدامات</a:t>
            </a:r>
          </a:p>
          <a:p>
            <a:pPr marL="214313" indent="-214313" algn="just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b="1" dirty="0">
                <a:latin typeface="IRANSans" panose="02040503050201020203" pitchFamily="18" charset="-78"/>
                <a:cs typeface="B Titr" panose="00000700000000000000" pitchFamily="2" charset="-78"/>
              </a:rPr>
              <a:t>همکاران استراتژيک</a:t>
            </a:r>
          </a:p>
          <a:p>
            <a:pPr marL="214313" indent="-214313" algn="just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b="1" dirty="0">
                <a:latin typeface="IRANSans" panose="02040503050201020203" pitchFamily="18" charset="-78"/>
                <a:cs typeface="B Titr" panose="00000700000000000000" pitchFamily="2" charset="-78"/>
              </a:rPr>
              <a:t>دستاوردها</a:t>
            </a:r>
          </a:p>
          <a:p>
            <a:pPr marL="214313" indent="-214313" algn="just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b="1" dirty="0">
                <a:latin typeface="IRANSans" panose="02040503050201020203" pitchFamily="18" charset="-78"/>
                <a:cs typeface="B Titr" panose="00000700000000000000" pitchFamily="2" charset="-78"/>
              </a:rPr>
              <a:t>اقدامات کميسيون صادرات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6123824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www.mapta.ir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021-44479144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06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7779" y="1017815"/>
            <a:ext cx="5109505" cy="497357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" y="13238"/>
            <a:ext cx="12192000" cy="975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Rectangle 5"/>
          <p:cNvSpPr/>
          <p:nvPr/>
        </p:nvSpPr>
        <p:spPr>
          <a:xfrm>
            <a:off x="1" y="6035980"/>
            <a:ext cx="12191999" cy="822020"/>
          </a:xfrm>
          <a:prstGeom prst="rect">
            <a:avLst/>
          </a:prstGeom>
          <a:solidFill>
            <a:srgbClr val="3583A3"/>
          </a:solidFill>
          <a:ln>
            <a:solidFill>
              <a:srgbClr val="3494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143809" y="255367"/>
            <a:ext cx="5741024" cy="474784"/>
          </a:xfrm>
        </p:spPr>
        <p:txBody>
          <a:bodyPr anchor="b"/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latin typeface="IRANSans" panose="02040503050201020203" pitchFamily="18" charset="-78"/>
                <a:cs typeface="B Titr" panose="00000700000000000000" pitchFamily="2" charset="-78"/>
              </a:rPr>
              <a:t>ماموریت اتحادیه</a:t>
            </a:r>
            <a:endParaRPr lang="en-US" sz="2400" b="1" dirty="0">
              <a:solidFill>
                <a:schemeClr val="bg1"/>
              </a:solidFill>
              <a:latin typeface="IRANSans" panose="02040503050201020203" pitchFamily="18" charset="-78"/>
              <a:cs typeface="B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651046" y="2123364"/>
            <a:ext cx="2591638" cy="839064"/>
          </a:xfrm>
          <a:prstGeom prst="rect">
            <a:avLst/>
          </a:prstGeom>
          <a:noFill/>
          <a:ln>
            <a:solidFill>
              <a:srgbClr val="8D5E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rtl="1">
              <a:defRPr/>
            </a:pPr>
            <a:r>
              <a:rPr lang="fa-IR" sz="1400" b="1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برگزاری سمینارها و کارگاههای آموزشی در حوزه صادرات و در جهت بروزرسانی دانش فنی اعضای اتحادیه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845834" y="3152938"/>
            <a:ext cx="2138362" cy="650765"/>
          </a:xfrm>
          <a:prstGeom prst="rect">
            <a:avLst/>
          </a:prstGeom>
          <a:noFill/>
          <a:ln>
            <a:solidFill>
              <a:srgbClr val="C568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/>
            <a:r>
              <a:rPr lang="en-US" sz="1400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 </a:t>
            </a:r>
            <a:r>
              <a:rPr lang="fa-IR" sz="1400" b="1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مشــــاوره در حوزه قراردادی و حقوقــــی  صادراتی اعضا</a:t>
            </a:r>
            <a:endParaRPr lang="en-US" sz="1400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672498" y="4001045"/>
            <a:ext cx="2485033" cy="728967"/>
          </a:xfrm>
          <a:prstGeom prst="rect">
            <a:avLst/>
          </a:prstGeom>
          <a:noFill/>
          <a:ln>
            <a:solidFill>
              <a:srgbClr val="D292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1400" b="1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راهنمایی و جهت دهی به اعضا جهت تدوین بیزنس پلن و بیزنس مدل</a:t>
            </a:r>
            <a:endParaRPr lang="en-US" sz="1400" b="1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623585" y="1100962"/>
            <a:ext cx="2582861" cy="833427"/>
          </a:xfrm>
          <a:prstGeom prst="rect">
            <a:avLst/>
          </a:prstGeom>
          <a:noFill/>
          <a:ln>
            <a:solidFill>
              <a:srgbClr val="345B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1400" b="1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کمک به رشد شرکتهای نوپا و مستعد و استارتاپها از طریق معرفی به سرمایه گذارها و شرکت های شتاب دهنده</a:t>
            </a:r>
            <a:endParaRPr lang="en-US" sz="1400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682321" y="4981060"/>
            <a:ext cx="2524125" cy="747294"/>
          </a:xfrm>
          <a:prstGeom prst="rect">
            <a:avLst/>
          </a:prstGeom>
          <a:noFill/>
          <a:ln>
            <a:solidFill>
              <a:srgbClr val="E97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1400" b="1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شناسایی مزیت های رقابتی محصولات و خدمات داخلی و راهنمایی به بازارهای هدف متناسب</a:t>
            </a:r>
            <a:endParaRPr lang="en-US" sz="1400" b="1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60863" y="4030038"/>
            <a:ext cx="2878084" cy="672109"/>
          </a:xfrm>
          <a:prstGeom prst="rect">
            <a:avLst/>
          </a:prstGeom>
          <a:noFill/>
          <a:ln>
            <a:solidFill>
              <a:srgbClr val="F1A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1400" b="1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ارتباط با سفارت خانه های ایران در خارج از کشور و جلب همکاری بخش های حاکمیتی در راستای مطالبات صنفی </a:t>
            </a:r>
            <a:endParaRPr lang="en-US" sz="1400" b="1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180581" y="3067571"/>
            <a:ext cx="2238648" cy="723170"/>
          </a:xfrm>
          <a:prstGeom prst="rect">
            <a:avLst/>
          </a:prstGeom>
          <a:noFill/>
          <a:ln>
            <a:solidFill>
              <a:srgbClr val="D090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1400" b="1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اموزش و راهنمایی صادرکنندگان در راستای تمهیدات امنیتی و حفاظت گفتار و رفتار</a:t>
            </a:r>
            <a:endParaRPr lang="en-US" sz="1400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58617" y="1987129"/>
            <a:ext cx="2692400" cy="825534"/>
          </a:xfrm>
          <a:prstGeom prst="rect">
            <a:avLst/>
          </a:prstGeom>
          <a:noFill/>
          <a:ln>
            <a:solidFill>
              <a:srgbClr val="6A96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a-IR" sz="1400" b="1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  <a:p>
            <a:pPr algn="ctr">
              <a:defRPr/>
            </a:pPr>
            <a:r>
              <a:rPr lang="fa-IR" sz="1400" b="1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معرفی محصولات و خدمات اعضا در  نشریات داخلی و برنامه ریزی جهت چاپ نشریه اتحادیه به زبان انگلیسی و عربی</a:t>
            </a:r>
            <a:endParaRPr lang="en-US" sz="1400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  <a:p>
            <a:pPr algn="ctr">
              <a:defRPr/>
            </a:pPr>
            <a:endParaRPr lang="en-US" sz="1400" b="1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6123824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www.mapta.ir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021-44479144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93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238"/>
            <a:ext cx="12191999" cy="975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Rectangle 5"/>
          <p:cNvSpPr/>
          <p:nvPr/>
        </p:nvSpPr>
        <p:spPr>
          <a:xfrm>
            <a:off x="1" y="6035980"/>
            <a:ext cx="12192000" cy="822020"/>
          </a:xfrm>
          <a:prstGeom prst="rect">
            <a:avLst/>
          </a:prstGeom>
          <a:solidFill>
            <a:srgbClr val="3583A3"/>
          </a:solidFill>
          <a:ln>
            <a:solidFill>
              <a:srgbClr val="3494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101442" y="263620"/>
            <a:ext cx="5741024" cy="474784"/>
          </a:xfrm>
        </p:spPr>
        <p:txBody>
          <a:bodyPr anchor="b"/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latin typeface="IRANSans" panose="02040503050201020203" pitchFamily="18" charset="-78"/>
                <a:cs typeface="B Titr" panose="00000700000000000000" pitchFamily="2" charset="-78"/>
              </a:rPr>
              <a:t>کمیسیون های تخصصی اتحادیه</a:t>
            </a:r>
            <a:endParaRPr lang="en-US" sz="2400" b="1" dirty="0">
              <a:solidFill>
                <a:schemeClr val="bg1"/>
              </a:solidFill>
              <a:latin typeface="IRANSans" panose="02040503050201020203" pitchFamily="18" charset="-78"/>
              <a:cs typeface="B Titr" panose="000007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44" r="100000">
                        <a14:foregroundMark x1="51546" y1="27425" x2="51546" y2="27425"/>
                        <a14:foregroundMark x1="61168" y1="26421" x2="61168" y2="26421"/>
                        <a14:foregroundMark x1="77320" y1="25084" x2="77320" y2="250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11207" y="1003300"/>
            <a:ext cx="4969589" cy="477085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073900" y="125061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dirty="0">
                <a:solidFill>
                  <a:srgbClr val="002060"/>
                </a:solidFill>
                <a:cs typeface="B Titr" panose="00000700000000000000" pitchFamily="2" charset="-78"/>
              </a:rPr>
              <a:t>1- کمیسیون صادرات</a:t>
            </a:r>
            <a:br>
              <a:rPr lang="fa-IR" dirty="0">
                <a:solidFill>
                  <a:srgbClr val="002060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rgbClr val="002060"/>
                </a:solidFill>
                <a:cs typeface="B Titr" panose="00000700000000000000" pitchFamily="2" charset="-78"/>
              </a:rPr>
              <a:t>2- کمیسیون مالی – حقوقی</a:t>
            </a:r>
            <a:br>
              <a:rPr lang="fa-IR" dirty="0">
                <a:solidFill>
                  <a:srgbClr val="002060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rgbClr val="002060"/>
                </a:solidFill>
                <a:cs typeface="B Titr" panose="00000700000000000000" pitchFamily="2" charset="-78"/>
              </a:rPr>
              <a:t>3- کمیسیون ظرفیت سازی و نوآوری</a:t>
            </a:r>
            <a:br>
              <a:rPr lang="fa-IR" dirty="0">
                <a:solidFill>
                  <a:srgbClr val="002060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rgbClr val="002060"/>
                </a:solidFill>
                <a:cs typeface="B Titr" panose="00000700000000000000" pitchFamily="2" charset="-78"/>
              </a:rPr>
              <a:t>4- کمیسیون ارتباطات ثابت</a:t>
            </a:r>
            <a:br>
              <a:rPr lang="fa-IR" dirty="0">
                <a:solidFill>
                  <a:srgbClr val="002060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rgbClr val="002060"/>
                </a:solidFill>
                <a:cs typeface="B Titr" panose="00000700000000000000" pitchFamily="2" charset="-78"/>
              </a:rPr>
              <a:t>5- کمیسیون رتبه بندی</a:t>
            </a:r>
            <a:endParaRPr lang="en-US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6123824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www.mapta.ir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021-44479144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12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433" y="2200927"/>
            <a:ext cx="11518898" cy="383500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15052"/>
            <a:ext cx="12191999" cy="975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Rectangle 5"/>
          <p:cNvSpPr/>
          <p:nvPr/>
        </p:nvSpPr>
        <p:spPr>
          <a:xfrm>
            <a:off x="1" y="6035980"/>
            <a:ext cx="12192000" cy="822020"/>
          </a:xfrm>
          <a:prstGeom prst="rect">
            <a:avLst/>
          </a:prstGeom>
          <a:solidFill>
            <a:srgbClr val="3583A3"/>
          </a:solidFill>
          <a:ln>
            <a:solidFill>
              <a:srgbClr val="3494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65349" y="233285"/>
            <a:ext cx="5741024" cy="474784"/>
          </a:xfrm>
        </p:spPr>
        <p:txBody>
          <a:bodyPr anchor="b"/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latin typeface="IRANSans" panose="02040503050201020203" pitchFamily="18" charset="-78"/>
                <a:cs typeface="B Titr" panose="00000700000000000000" pitchFamily="2" charset="-78"/>
              </a:rPr>
              <a:t>اقدامات اتحادیه</a:t>
            </a:r>
            <a:endParaRPr lang="en-US" sz="2400" b="1" dirty="0">
              <a:solidFill>
                <a:schemeClr val="bg1"/>
              </a:solidFill>
              <a:latin typeface="IRANSans" panose="02040503050201020203" pitchFamily="18" charset="-78"/>
              <a:cs typeface="B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35284" y="1841721"/>
            <a:ext cx="1794382" cy="8370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1200" b="1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برگزاری سمینارها و کارگاههای آموزشی در حوزه صادرات و در جهت بروزرسانی دانش فنی اعضای اتحادیه</a:t>
            </a:r>
            <a:endParaRPr lang="en-US" sz="1200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  <a:p>
            <a:pPr algn="ctr">
              <a:defRPr/>
            </a:pPr>
            <a:endParaRPr lang="en-US" sz="1200" b="1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117160" y="2000000"/>
            <a:ext cx="1603772" cy="8370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/>
            <a:r>
              <a:rPr lang="en-US" sz="1200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 </a:t>
            </a:r>
            <a:r>
              <a:rPr lang="fa-IR" sz="1200" b="1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مشــــاوره در حوزه قراردادی و حقوقــــی  صادراتی اعضا</a:t>
            </a:r>
            <a:endParaRPr lang="en-US" sz="1200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739088" y="3197699"/>
            <a:ext cx="1604963" cy="8370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1200" b="1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راهنمایی و جهت دهی به اعضا جهت تدوین بیزنس پلن و بیزنس مدل</a:t>
            </a:r>
            <a:endParaRPr lang="en-US" sz="1200" b="1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810845" y="3197698"/>
            <a:ext cx="1604963" cy="8370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1200" b="1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کمک به رشد شرکتهای نوپا و مستعد و استارتاپها از طریق معرفی به سرمایه گذارها و شرکت های شتاب دهنده</a:t>
            </a:r>
            <a:endParaRPr lang="en-US" sz="1200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  <a:p>
            <a:pPr algn="ctr">
              <a:defRPr/>
            </a:pPr>
            <a:endParaRPr lang="en-US" sz="1200" b="1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94832" y="3016622"/>
            <a:ext cx="1275754" cy="993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1200" b="1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شناسایی مزیت های رقابتی محصولات و خدمات داخلی و راهنمایی به بازارهای هدف متناسب</a:t>
            </a:r>
            <a:endParaRPr lang="en-US" sz="1200" b="1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304110" y="1866138"/>
            <a:ext cx="1603772" cy="8370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1200" b="1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ارتباط با سفارت خانه های ایران در خارج از کشور و جلب همکاری بخش های حاکمیتی در راستای مطالبات صنفی </a:t>
            </a:r>
            <a:endParaRPr lang="en-US" sz="1200" b="1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491060" y="2021112"/>
            <a:ext cx="1603772" cy="8370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1200" b="1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اموزش و راهنمایی صادرکنندگان در راستای تمهیدات امنیتی و حفاظت گفتار و رفتار</a:t>
            </a:r>
            <a:endParaRPr lang="en-US" sz="1200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  <a:p>
            <a:pPr algn="ctr">
              <a:defRPr/>
            </a:pPr>
            <a:endParaRPr lang="en-US" sz="1200" b="1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3094786"/>
            <a:ext cx="1603772" cy="8370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a-IR" sz="1200" b="1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  <a:p>
            <a:pPr algn="ctr">
              <a:defRPr/>
            </a:pPr>
            <a:r>
              <a:rPr lang="fa-IR" sz="1200" b="1" dirty="0">
                <a:solidFill>
                  <a:schemeClr val="tx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معرفی محصولات و خدمات اعضا در  نشریات داخلی و برنامه ریزی جهت چاپ نشریه اتحادیه به زبان انگلیسی و عربی</a:t>
            </a:r>
            <a:endParaRPr lang="en-US" sz="1200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  <a:p>
            <a:pPr algn="ctr">
              <a:defRPr/>
            </a:pPr>
            <a:endParaRPr lang="en-US" sz="1200" b="1" dirty="0">
              <a:solidFill>
                <a:schemeClr val="tx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6123824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www.mapta.ir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021-44479144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902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238"/>
            <a:ext cx="12191999" cy="975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Rectangle 5"/>
          <p:cNvSpPr/>
          <p:nvPr/>
        </p:nvSpPr>
        <p:spPr>
          <a:xfrm>
            <a:off x="1" y="6035980"/>
            <a:ext cx="12192000" cy="822020"/>
          </a:xfrm>
          <a:prstGeom prst="rect">
            <a:avLst/>
          </a:prstGeom>
          <a:solidFill>
            <a:srgbClr val="3583A3"/>
          </a:solidFill>
          <a:ln>
            <a:solidFill>
              <a:srgbClr val="3494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101442" y="263620"/>
            <a:ext cx="5741024" cy="474784"/>
          </a:xfrm>
        </p:spPr>
        <p:txBody>
          <a:bodyPr anchor="b"/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latin typeface="IRANSans" panose="02040503050201020203" pitchFamily="18" charset="-78"/>
                <a:cs typeface="B Titr" panose="00000700000000000000" pitchFamily="2" charset="-78"/>
              </a:rPr>
              <a:t>همکاران استراتژیک اتحادیه </a:t>
            </a:r>
            <a:endParaRPr lang="en-US" sz="2400" b="1" dirty="0">
              <a:solidFill>
                <a:schemeClr val="bg1"/>
              </a:solidFill>
              <a:latin typeface="IRANSans" panose="02040503050201020203" pitchFamily="18" charset="-78"/>
              <a:cs typeface="B Titr" panose="000007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44" r="100000">
                        <a14:foregroundMark x1="51546" y1="27425" x2="51546" y2="27425"/>
                        <a14:foregroundMark x1="61168" y1="26421" x2="61168" y2="26421"/>
                        <a14:foregroundMark x1="77320" y1="25084" x2="77320" y2="250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11207" y="1003300"/>
            <a:ext cx="4969589" cy="4770855"/>
          </a:xfrm>
          <a:prstGeom prst="rect">
            <a:avLst/>
          </a:prstGeom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198159844"/>
              </p:ext>
            </p:extLst>
          </p:nvPr>
        </p:nvGraphicFramePr>
        <p:xfrm>
          <a:off x="2129972" y="1582057"/>
          <a:ext cx="8172450" cy="3238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6123824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www.mapta.ir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021-44479144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97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238"/>
            <a:ext cx="12191999" cy="975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Rectangle 5"/>
          <p:cNvSpPr/>
          <p:nvPr/>
        </p:nvSpPr>
        <p:spPr>
          <a:xfrm>
            <a:off x="1" y="6035980"/>
            <a:ext cx="12192000" cy="822020"/>
          </a:xfrm>
          <a:prstGeom prst="rect">
            <a:avLst/>
          </a:prstGeom>
          <a:solidFill>
            <a:srgbClr val="3583A3"/>
          </a:solidFill>
          <a:ln>
            <a:solidFill>
              <a:srgbClr val="3494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101442" y="263620"/>
            <a:ext cx="5741024" cy="474784"/>
          </a:xfrm>
        </p:spPr>
        <p:txBody>
          <a:bodyPr anchor="b"/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latin typeface="IRANSans" panose="02040503050201020203" pitchFamily="18" charset="-78"/>
                <a:cs typeface="B Titr" panose="00000700000000000000" pitchFamily="2" charset="-78"/>
              </a:rPr>
              <a:t>دستاوردها</a:t>
            </a:r>
            <a:endParaRPr lang="en-US" sz="2400" b="1" dirty="0">
              <a:solidFill>
                <a:schemeClr val="bg1"/>
              </a:solidFill>
              <a:latin typeface="IRANSans" panose="02040503050201020203" pitchFamily="18" charset="-78"/>
              <a:cs typeface="B Titr" panose="000007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44" r="100000">
                        <a14:foregroundMark x1="51546" y1="27425" x2="51546" y2="27425"/>
                        <a14:foregroundMark x1="61168" y1="26421" x2="61168" y2="26421"/>
                        <a14:foregroundMark x1="77320" y1="25084" x2="77320" y2="250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11207" y="1003300"/>
            <a:ext cx="4969589" cy="47708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3609" y="988786"/>
            <a:ext cx="1153885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b="1" dirty="0" smtClean="0">
                <a:latin typeface="Futura Bk"/>
                <a:ea typeface="Times New Roman"/>
                <a:cs typeface="B Nazanin"/>
              </a:rPr>
              <a:t>عضویت </a:t>
            </a:r>
            <a:r>
              <a:rPr lang="fa-IR" b="1" dirty="0">
                <a:latin typeface="Futura Bk"/>
                <a:ea typeface="Times New Roman"/>
                <a:cs typeface="B Nazanin"/>
              </a:rPr>
              <a:t>در هیئت های حل اختلاف موضوع بند 3 ماده 244 قانون مالیات های </a:t>
            </a:r>
            <a:r>
              <a:rPr lang="fa-IR" b="1" dirty="0" smtClean="0">
                <a:latin typeface="Futura Bk"/>
                <a:ea typeface="Times New Roman"/>
                <a:cs typeface="B Nazanin"/>
              </a:rPr>
              <a:t>مستقیم</a:t>
            </a:r>
          </a:p>
          <a:p>
            <a:pPr marL="285750" indent="-285750" algn="r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b="1" dirty="0" smtClean="0">
                <a:latin typeface="Futura Bk"/>
                <a:ea typeface="Times New Roman"/>
                <a:cs typeface="B Nazanin"/>
              </a:rPr>
              <a:t>برگزاری </a:t>
            </a:r>
            <a:r>
              <a:rPr lang="fa-IR" b="1" dirty="0">
                <a:latin typeface="Futura Bk"/>
                <a:ea typeface="Times New Roman"/>
                <a:cs typeface="B Nazanin"/>
              </a:rPr>
              <a:t>پاویون اتحادیه در نمایشگاه تلکام </a:t>
            </a:r>
            <a:r>
              <a:rPr lang="fa-IR" b="1" dirty="0" smtClean="0">
                <a:latin typeface="Futura Bk"/>
                <a:ea typeface="Times New Roman"/>
                <a:cs typeface="B Nazanin"/>
              </a:rPr>
              <a:t>2018</a:t>
            </a:r>
          </a:p>
          <a:p>
            <a:pPr marL="285750" indent="-285750" algn="r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b="1" dirty="0" smtClean="0">
                <a:latin typeface="Futura Bk"/>
                <a:ea typeface="Times New Roman"/>
                <a:cs typeface="B Nazanin"/>
              </a:rPr>
              <a:t>برپایی </a:t>
            </a:r>
            <a:r>
              <a:rPr lang="fa-IR" b="1" dirty="0">
                <a:latin typeface="Futura Bk"/>
                <a:ea typeface="Times New Roman"/>
                <a:cs typeface="B Nazanin"/>
              </a:rPr>
              <a:t>نشست مشترک اتحادیه با وزیر ارتباطات عراق و هیئت </a:t>
            </a:r>
            <a:r>
              <a:rPr lang="fa-IR" b="1" dirty="0" smtClean="0">
                <a:latin typeface="Futura Bk"/>
                <a:ea typeface="Times New Roman"/>
                <a:cs typeface="B Nazanin"/>
              </a:rPr>
              <a:t>همراه</a:t>
            </a:r>
          </a:p>
          <a:p>
            <a:pPr marL="285750" indent="-285750" algn="r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b="1" dirty="0" smtClean="0">
                <a:latin typeface="Futura Bk"/>
                <a:ea typeface="Times New Roman"/>
                <a:cs typeface="B Nazanin"/>
              </a:rPr>
              <a:t>نشست </a:t>
            </a:r>
            <a:r>
              <a:rPr lang="fa-IR" b="1" dirty="0">
                <a:latin typeface="Futura Bk"/>
                <a:ea typeface="Times New Roman"/>
                <a:cs typeface="B Nazanin"/>
              </a:rPr>
              <a:t>مشترک با سفرای جمهوری اسلامی ایران در کشورهای صربستان، عراق، </a:t>
            </a:r>
            <a:r>
              <a:rPr lang="fa-IR" b="1" dirty="0" smtClean="0">
                <a:latin typeface="Futura Bk"/>
                <a:ea typeface="Times New Roman"/>
                <a:cs typeface="B Nazanin"/>
              </a:rPr>
              <a:t>افغانستان</a:t>
            </a:r>
            <a:r>
              <a:rPr lang="fa-IR" b="1" dirty="0">
                <a:latin typeface="Futura Bk"/>
                <a:ea typeface="Times New Roman"/>
                <a:cs typeface="B Nazanin"/>
              </a:rPr>
              <a:t>، عمان، قطر، سوریه، آذربایجان، گرجستان و </a:t>
            </a:r>
            <a:r>
              <a:rPr lang="fa-IR" b="1" dirty="0" smtClean="0">
                <a:latin typeface="Futura Bk"/>
                <a:ea typeface="Times New Roman"/>
                <a:cs typeface="B Nazanin"/>
              </a:rPr>
              <a:t>رومانی</a:t>
            </a:r>
          </a:p>
          <a:p>
            <a:pPr marL="285750" indent="-285750" algn="r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b="1" dirty="0" smtClean="0">
                <a:latin typeface="Futura Bk"/>
                <a:ea typeface="Times New Roman"/>
                <a:cs typeface="B Nazanin"/>
              </a:rPr>
              <a:t>حضور </a:t>
            </a:r>
            <a:r>
              <a:rPr lang="fa-IR" b="1" dirty="0">
                <a:latin typeface="Futura Bk"/>
                <a:ea typeface="Times New Roman"/>
                <a:cs typeface="B Nazanin"/>
              </a:rPr>
              <a:t>در نشست دوجانبه رگولاتوری های ایران </a:t>
            </a:r>
            <a:r>
              <a:rPr lang="en-US" b="1" dirty="0">
                <a:latin typeface="Futura Bk"/>
                <a:ea typeface="Times New Roman"/>
                <a:cs typeface="B Nazanin"/>
              </a:rPr>
              <a:t> (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  <a:cs typeface="B Nazanin"/>
              </a:rPr>
              <a:t>CRA</a:t>
            </a:r>
            <a:r>
              <a:rPr lang="en-US" b="1" dirty="0">
                <a:latin typeface="Futura Bk"/>
                <a:ea typeface="Times New Roman"/>
                <a:cs typeface="B Nazanin"/>
              </a:rPr>
              <a:t> )</a:t>
            </a:r>
            <a:r>
              <a:rPr lang="fa-IR" b="1" dirty="0">
                <a:latin typeface="Futura Bk"/>
                <a:ea typeface="Times New Roman"/>
                <a:cs typeface="B Nazanin"/>
              </a:rPr>
              <a:t>و عراق </a:t>
            </a:r>
            <a:r>
              <a:rPr lang="en-US" b="1" dirty="0">
                <a:latin typeface="Futura Bk"/>
                <a:ea typeface="Times New Roman"/>
                <a:cs typeface="B Nazanin"/>
              </a:rPr>
              <a:t>(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  <a:cs typeface="B Nazanin"/>
              </a:rPr>
              <a:t>CMC</a:t>
            </a:r>
            <a:r>
              <a:rPr lang="en-US" b="1" dirty="0" smtClean="0">
                <a:latin typeface="Futura Bk"/>
                <a:ea typeface="Times New Roman"/>
                <a:cs typeface="B Nazanin"/>
              </a:rPr>
              <a:t>)</a:t>
            </a:r>
            <a:endParaRPr lang="fa-IR" b="1" dirty="0">
              <a:latin typeface="Futura Bk"/>
              <a:ea typeface="Times New Roman"/>
              <a:cs typeface="B Nazanin"/>
            </a:endParaRPr>
          </a:p>
          <a:p>
            <a:pPr marL="285750" indent="-285750" algn="r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b="1" dirty="0" smtClean="0">
                <a:latin typeface="Futura Bk"/>
                <a:ea typeface="Times New Roman"/>
                <a:cs typeface="B Nazanin"/>
              </a:rPr>
              <a:t>برپایی </a:t>
            </a:r>
            <a:r>
              <a:rPr lang="fa-IR" b="1" dirty="0">
                <a:latin typeface="Futura Bk"/>
                <a:ea typeface="Times New Roman"/>
                <a:cs typeface="B Nazanin"/>
              </a:rPr>
              <a:t>نشست فرصت</a:t>
            </a:r>
            <a:r>
              <a:rPr lang="en-US" b="1" dirty="0">
                <a:latin typeface="Futura Bk"/>
                <a:ea typeface="Times New Roman"/>
                <a:cs typeface="B Nazanin"/>
              </a:rPr>
              <a:t> </a:t>
            </a:r>
            <a:r>
              <a:rPr lang="fa-IR" b="1" dirty="0">
                <a:latin typeface="Futura Bk"/>
                <a:ea typeface="Times New Roman"/>
                <a:cs typeface="B Nazanin"/>
              </a:rPr>
              <a:t>های همکاری تجاری با کشور </a:t>
            </a:r>
            <a:r>
              <a:rPr lang="fa-IR" b="1" dirty="0" smtClean="0">
                <a:latin typeface="Futura Bk"/>
                <a:ea typeface="Times New Roman"/>
                <a:cs typeface="B Nazanin"/>
              </a:rPr>
              <a:t>لبنان</a:t>
            </a:r>
          </a:p>
          <a:p>
            <a:pPr marL="285750" indent="-285750" algn="r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b="1" dirty="0" smtClean="0">
                <a:latin typeface="Futura Bk"/>
                <a:ea typeface="Times New Roman"/>
                <a:cs typeface="B Nazanin"/>
              </a:rPr>
              <a:t>تاسيس </a:t>
            </a:r>
            <a:r>
              <a:rPr lang="fa-IR" b="1" dirty="0">
                <a:latin typeface="Futura Bk"/>
                <a:ea typeface="Times New Roman"/>
                <a:cs typeface="B Nazanin"/>
              </a:rPr>
              <a:t>دفتر و پايگاه صادراتي اعضاء اتحاديه در کشور کنيا بعنوان درگاه شرق </a:t>
            </a:r>
            <a:r>
              <a:rPr lang="fa-IR" b="1" dirty="0" smtClean="0">
                <a:latin typeface="Futura Bk"/>
                <a:ea typeface="Times New Roman"/>
                <a:cs typeface="B Nazanin"/>
              </a:rPr>
              <a:t>آفريقا</a:t>
            </a:r>
          </a:p>
          <a:p>
            <a:pPr marL="285750" indent="-285750" algn="r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b="1" dirty="0" smtClean="0">
                <a:latin typeface="Futura Bk"/>
                <a:ea typeface="Times New Roman"/>
                <a:cs typeface="B Nazanin"/>
              </a:rPr>
              <a:t>برگزاري </a:t>
            </a:r>
            <a:r>
              <a:rPr lang="fa-IR" b="1" dirty="0">
                <a:latin typeface="Futura Bk"/>
                <a:ea typeface="Times New Roman"/>
                <a:cs typeface="B Nazanin"/>
              </a:rPr>
              <a:t>سه نشست با شرکتهاي حوزه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  <a:cs typeface="B Nazanin"/>
              </a:rPr>
              <a:t>ICT</a:t>
            </a:r>
            <a:r>
              <a:rPr lang="fa-IR" b="1" dirty="0">
                <a:latin typeface="Futura Bk"/>
                <a:ea typeface="Times New Roman"/>
                <a:cs typeface="B Nazanin"/>
              </a:rPr>
              <a:t> کشور </a:t>
            </a:r>
            <a:r>
              <a:rPr lang="fa-IR" b="1" dirty="0" smtClean="0">
                <a:latin typeface="Futura Bk"/>
                <a:ea typeface="Times New Roman"/>
                <a:cs typeface="B Nazanin"/>
              </a:rPr>
              <a:t>کنيا</a:t>
            </a:r>
          </a:p>
          <a:p>
            <a:pPr marL="285750" indent="-285750" algn="r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b="1" dirty="0" smtClean="0">
                <a:latin typeface="Futura Bk"/>
                <a:ea typeface="Times New Roman"/>
                <a:cs typeface="B Nazanin"/>
              </a:rPr>
              <a:t>تدوين </a:t>
            </a:r>
            <a:r>
              <a:rPr lang="fa-IR" b="1" dirty="0">
                <a:latin typeface="Futura Bk"/>
                <a:ea typeface="Times New Roman"/>
                <a:cs typeface="B Nazanin"/>
              </a:rPr>
              <a:t>نظام نامه جامع رتبه بندي اعضاء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6123824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www.mapta.ir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021-44479144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57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238"/>
            <a:ext cx="12191999" cy="975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Rectangle 5"/>
          <p:cNvSpPr/>
          <p:nvPr/>
        </p:nvSpPr>
        <p:spPr>
          <a:xfrm>
            <a:off x="1" y="6035980"/>
            <a:ext cx="12192000" cy="822020"/>
          </a:xfrm>
          <a:prstGeom prst="rect">
            <a:avLst/>
          </a:prstGeom>
          <a:solidFill>
            <a:srgbClr val="3583A3"/>
          </a:solidFill>
          <a:ln>
            <a:solidFill>
              <a:srgbClr val="3494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101442" y="263620"/>
            <a:ext cx="5741024" cy="474784"/>
          </a:xfrm>
        </p:spPr>
        <p:txBody>
          <a:bodyPr anchor="b"/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latin typeface="IRANSans" panose="02040503050201020203" pitchFamily="18" charset="-78"/>
                <a:cs typeface="B Titr" panose="00000700000000000000" pitchFamily="2" charset="-78"/>
              </a:rPr>
              <a:t>اقدامات کمیسیون صادرات</a:t>
            </a:r>
            <a:endParaRPr lang="en-US" sz="2400" b="1" dirty="0">
              <a:solidFill>
                <a:schemeClr val="bg1"/>
              </a:solidFill>
              <a:latin typeface="IRANSans" panose="02040503050201020203" pitchFamily="18" charset="-78"/>
              <a:cs typeface="B Titr" panose="000007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44" r="100000">
                        <a14:foregroundMark x1="51546" y1="27425" x2="51546" y2="27425"/>
                        <a14:foregroundMark x1="61168" y1="26421" x2="61168" y2="26421"/>
                        <a14:foregroundMark x1="77320" y1="25084" x2="77320" y2="250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11207" y="1003300"/>
            <a:ext cx="4969589" cy="47708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6570" y="1000229"/>
            <a:ext cx="11538857" cy="4720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sz="2100" b="1" spc="-38" dirty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تهيه فولدر مناقصات و فرصتهاي بين المللي براي اعضا در پرتال مناقصات </a:t>
            </a:r>
            <a:r>
              <a:rPr lang="fa-IR" sz="2100" b="1" spc="-38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اتحاديه</a:t>
            </a:r>
            <a:endParaRPr lang="fa-IR" sz="2100" spc="-38" dirty="0" smtClean="0">
              <a:solidFill>
                <a:prstClr val="black">
                  <a:lumMod val="75000"/>
                  <a:lumOff val="25000"/>
                </a:prstClr>
              </a:solidFill>
              <a:latin typeface="Futura Bk"/>
              <a:ea typeface="Times New Roman"/>
              <a:cs typeface="Times New Roman"/>
            </a:endParaRPr>
          </a:p>
          <a:p>
            <a:pPr marL="285750" indent="-285750" algn="r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sz="2100" b="1" spc="-38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تهيه </a:t>
            </a:r>
            <a:r>
              <a:rPr lang="fa-IR" sz="2100" b="1" spc="-38" dirty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جدول ديجيتالي اطلاعات صادراتي و پتانسيل صادراتي اعضا فعلي و جديد </a:t>
            </a:r>
            <a:r>
              <a:rPr lang="fa-IR" sz="2100" b="1" spc="-38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شرکت.</a:t>
            </a:r>
          </a:p>
          <a:p>
            <a:pPr marL="285750" indent="-285750" algn="r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sz="2100" b="1" spc="-38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مشخص </a:t>
            </a:r>
            <a:r>
              <a:rPr lang="fa-IR" sz="2100" b="1" spc="-38" dirty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نمودن کشورهاي هدف </a:t>
            </a:r>
            <a:r>
              <a:rPr lang="fa-IR" sz="2100" b="1" spc="-38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صادراتي</a:t>
            </a:r>
          </a:p>
          <a:p>
            <a:pPr marL="285750" indent="-285750" algn="r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sz="2100" b="1" spc="-38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تدوين </a:t>
            </a:r>
            <a:r>
              <a:rPr lang="fa-IR" sz="2100" b="1" spc="-38" dirty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برنامه توانمندسازي صادراتي </a:t>
            </a:r>
            <a:r>
              <a:rPr lang="fa-IR" sz="2100" b="1" spc="-38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اعضاء</a:t>
            </a:r>
          </a:p>
          <a:p>
            <a:pPr marL="285750" indent="-285750" algn="r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sz="2100" b="1" spc="-38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برگزاري </a:t>
            </a:r>
            <a:r>
              <a:rPr lang="fa-IR" sz="2100" b="1" spc="-38" dirty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وبينار با عنوان " مباني نفوذ به بازارهاي بين المللي " براي اعضا اتحاديه </a:t>
            </a:r>
            <a:r>
              <a:rPr lang="fa-IR" sz="2100" b="1" spc="-38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.</a:t>
            </a:r>
          </a:p>
          <a:p>
            <a:pPr marL="285750" indent="-285750" algn="r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sz="2100" b="1" spc="-38" dirty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 </a:t>
            </a:r>
            <a:r>
              <a:rPr lang="it-IT" sz="2100" b="1" spc="-38" dirty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 </a:t>
            </a:r>
            <a:r>
              <a:rPr lang="fa-IR" sz="2100" b="1" spc="-38" dirty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قرارداد با</a:t>
            </a:r>
            <a:r>
              <a:rPr lang="fa-IR" sz="2100" b="1" spc="-38" dirty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Times New Roman" panose="02020603050405020304" pitchFamily="18" charset="0"/>
              </a:rPr>
              <a:t>"</a:t>
            </a:r>
            <a:r>
              <a:rPr lang="fa-IR" sz="2100" b="1" spc="-38" dirty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 صندوق توسعه صادرات و نوآوري</a:t>
            </a:r>
            <a:r>
              <a:rPr lang="fa-IR" sz="2100" spc="-38" dirty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"</a:t>
            </a:r>
            <a:r>
              <a:rPr lang="fa-IR" sz="2700" spc="-38" dirty="0">
                <a:solidFill>
                  <a:prstClr val="black">
                    <a:lumMod val="75000"/>
                    <a:lumOff val="25000"/>
                  </a:prstClr>
                </a:solidFill>
                <a:ea typeface="Calibri"/>
                <a:cs typeface="B Nazanin"/>
              </a:rPr>
              <a:t>. </a:t>
            </a:r>
            <a:endParaRPr lang="fa-IR" sz="2700" spc="-38" dirty="0" smtClean="0">
              <a:solidFill>
                <a:prstClr val="black">
                  <a:lumMod val="75000"/>
                  <a:lumOff val="25000"/>
                </a:prstClr>
              </a:solidFill>
              <a:ea typeface="Calibri"/>
              <a:cs typeface="B Nazanin"/>
            </a:endParaRPr>
          </a:p>
          <a:p>
            <a:pPr marL="285750" indent="-285750" algn="r" rtl="1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fa-IR" sz="2100" b="1" spc="-38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راه </a:t>
            </a:r>
            <a:r>
              <a:rPr lang="fa-IR" sz="2100" b="1" spc="-38" dirty="0">
                <a:solidFill>
                  <a:prstClr val="black">
                    <a:lumMod val="75000"/>
                    <a:lumOff val="25000"/>
                  </a:prstClr>
                </a:solidFill>
                <a:latin typeface="Futura Bk"/>
                <a:ea typeface="Times New Roman"/>
                <a:cs typeface="B Nazanin"/>
              </a:rPr>
              <a:t>اندازي دفترپايگاه  صادراتي اتحايه در کشور کنيا.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6123824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www.mapta.ir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021-44479144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0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238"/>
            <a:ext cx="12191999" cy="975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Rectangle 5"/>
          <p:cNvSpPr/>
          <p:nvPr/>
        </p:nvSpPr>
        <p:spPr>
          <a:xfrm>
            <a:off x="1" y="6035980"/>
            <a:ext cx="12192000" cy="822020"/>
          </a:xfrm>
          <a:prstGeom prst="rect">
            <a:avLst/>
          </a:prstGeom>
          <a:solidFill>
            <a:srgbClr val="3583A3"/>
          </a:solidFill>
          <a:ln>
            <a:solidFill>
              <a:srgbClr val="3494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101442" y="263620"/>
            <a:ext cx="5741024" cy="474784"/>
          </a:xfrm>
        </p:spPr>
        <p:txBody>
          <a:bodyPr anchor="b"/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latin typeface="IRANSans" panose="02040503050201020203" pitchFamily="18" charset="-78"/>
                <a:cs typeface="B Titr" panose="00000700000000000000" pitchFamily="2" charset="-78"/>
              </a:rPr>
              <a:t>طرف قراردادها و تفاهم نامه های اتحادیه:</a:t>
            </a:r>
            <a:endParaRPr lang="en-US" sz="2400" b="1" dirty="0">
              <a:solidFill>
                <a:schemeClr val="bg1"/>
              </a:solidFill>
              <a:latin typeface="IRANSans" panose="02040503050201020203" pitchFamily="18" charset="-78"/>
              <a:cs typeface="B Titr" panose="000007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44" r="100000">
                        <a14:foregroundMark x1="51546" y1="27425" x2="51546" y2="27425"/>
                        <a14:foregroundMark x1="61168" y1="26421" x2="61168" y2="26421"/>
                        <a14:foregroundMark x1="77320" y1="25084" x2="77320" y2="250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11207" y="1003300"/>
            <a:ext cx="4969589" cy="47708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53842" y="1252426"/>
            <a:ext cx="5436224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1- صندوق ضمانت صادرات ایران  </a:t>
            </a:r>
            <a:br>
              <a:rPr lang="fa-IR" sz="2000" b="1" dirty="0" smtClean="0">
                <a:cs typeface="B Nazanin" panose="00000400000000000000" pitchFamily="2" charset="-78"/>
              </a:rPr>
            </a:br>
            <a:r>
              <a:rPr lang="fa-IR" sz="2000" b="1" dirty="0" smtClean="0">
                <a:cs typeface="B Nazanin" panose="00000400000000000000" pitchFamily="2" charset="-78"/>
              </a:rPr>
              <a:t>2- اتاق مشترك بازرگانی ایران و امارات </a:t>
            </a:r>
            <a:br>
              <a:rPr lang="fa-IR" sz="2000" b="1" dirty="0" smtClean="0">
                <a:cs typeface="B Nazanin" panose="00000400000000000000" pitchFamily="2" charset="-78"/>
              </a:rPr>
            </a:br>
            <a:r>
              <a:rPr lang="fa-IR" sz="2000" b="1" dirty="0" smtClean="0">
                <a:cs typeface="B Nazanin" panose="00000400000000000000" pitchFamily="2" charset="-78"/>
              </a:rPr>
              <a:t>3- صندوق توسعه صادرات و تبادل فناوری</a:t>
            </a:r>
            <a:br>
              <a:rPr lang="fa-IR" sz="2000" b="1" dirty="0" smtClean="0">
                <a:cs typeface="B Nazanin" panose="00000400000000000000" pitchFamily="2" charset="-78"/>
              </a:rPr>
            </a:br>
            <a:r>
              <a:rPr lang="fa-IR" sz="2000" b="1" dirty="0" smtClean="0">
                <a:cs typeface="B Nazanin" panose="00000400000000000000" pitchFamily="2" charset="-78"/>
              </a:rPr>
              <a:t>4- صندوق پژوهش و فناوری غیردولتی نوآفرین </a:t>
            </a:r>
            <a:br>
              <a:rPr lang="fa-IR" sz="2000" b="1" dirty="0" smtClean="0">
                <a:cs typeface="B Nazanin" panose="00000400000000000000" pitchFamily="2" charset="-78"/>
              </a:rPr>
            </a:br>
            <a:r>
              <a:rPr lang="fa-IR" sz="2000" b="1" dirty="0">
                <a:cs typeface="B Nazanin" panose="00000400000000000000" pitchFamily="2" charset="-78"/>
              </a:rPr>
              <a:t>5- انجمن صنفی امنیت فضای تولید و تبادل اطلاعات (افتا)</a:t>
            </a:r>
          </a:p>
          <a:p>
            <a:pPr lvl="0" algn="r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6- انجمن شرکتهای نرم افزاری (آشنا</a:t>
            </a:r>
            <a:r>
              <a:rPr lang="fa-IR" sz="2000" b="1" dirty="0" smtClean="0">
                <a:cs typeface="B Nazanin" panose="00000400000000000000" pitchFamily="2" charset="-78"/>
              </a:rPr>
              <a:t>)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420915" y="1250612"/>
            <a:ext cx="6096000" cy="39549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7- دانشگاه علمی کاربردی پست و مخابرات</a:t>
            </a:r>
          </a:p>
          <a:p>
            <a:pPr lvl="0" algn="r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8- اتحادیه شرکت های ساختمانی افغانستان</a:t>
            </a:r>
          </a:p>
          <a:p>
            <a:pPr lvl="0" algn="r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9- شرکت انستیتو ایز ایران</a:t>
            </a:r>
          </a:p>
          <a:p>
            <a:pPr lvl="0" algn="r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10- دانشگاه فنی و حرفه ای</a:t>
            </a:r>
          </a:p>
          <a:p>
            <a:pPr lvl="0" algn="r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11- شرکت فناوری اطلاعات و ارتباطات رضوی (فاوا رضوی)</a:t>
            </a:r>
          </a:p>
          <a:p>
            <a:pPr lvl="0" algn="r">
              <a:lnSpc>
                <a:spcPct val="200000"/>
              </a:lnSpc>
            </a:pPr>
            <a:r>
              <a:rPr lang="en-US" b="1" dirty="0">
                <a:cs typeface="B Nazanin" panose="00000400000000000000" pitchFamily="2" charset="-78"/>
              </a:rPr>
              <a:t>Alliance Global Systems &amp; Solutions-India</a:t>
            </a:r>
            <a:r>
              <a:rPr lang="fa-IR" b="1" dirty="0">
                <a:cs typeface="B Nazanin" panose="00000400000000000000" pitchFamily="2" charset="-78"/>
              </a:rPr>
              <a:t>12- </a:t>
            </a:r>
            <a:endParaRPr lang="en-US" b="1" dirty="0">
              <a:cs typeface="B Nazanin" panose="00000400000000000000" pitchFamily="2" charset="-78"/>
            </a:endParaRPr>
          </a:p>
          <a:p>
            <a:pPr lvl="0" algn="r">
              <a:lnSpc>
                <a:spcPct val="200000"/>
              </a:lnSpc>
            </a:pPr>
            <a:r>
              <a:rPr lang="en-US" b="1" dirty="0">
                <a:cs typeface="B Nazanin" panose="00000400000000000000" pitchFamily="2" charset="-78"/>
              </a:rPr>
              <a:t>Worldwide Exhibitions Agency GmbH/Asia</a:t>
            </a:r>
            <a:r>
              <a:rPr lang="fa-IR" b="1" dirty="0">
                <a:cs typeface="B Nazanin" panose="00000400000000000000" pitchFamily="2" charset="-78"/>
              </a:rPr>
              <a:t>13-</a:t>
            </a:r>
            <a:r>
              <a:rPr lang="fa-IR" sz="2000" dirty="0">
                <a:solidFill>
                  <a:srgbClr val="00B050"/>
                </a:solidFill>
              </a:rPr>
              <a:t> </a:t>
            </a: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6123824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www.mapta.ir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021-44479144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4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.pptx" id="{895EB7B7-0877-4F9D-A807-8BBC54B1FA14}" vid="{13DDDFFA-C57E-4C35-905E-8A3E6ACAC25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1378</TotalTime>
  <Words>531</Words>
  <Application>Microsoft Office PowerPoint</Application>
  <PresentationFormat>Widescreen</PresentationFormat>
  <Paragraphs>79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3" baseType="lpstr">
      <vt:lpstr>Arial</vt:lpstr>
      <vt:lpstr>B Nazanin</vt:lpstr>
      <vt:lpstr>B Titr</vt:lpstr>
      <vt:lpstr>Calibri</vt:lpstr>
      <vt:lpstr>Calibri Light</vt:lpstr>
      <vt:lpstr>Cambria</vt:lpstr>
      <vt:lpstr>Courier New</vt:lpstr>
      <vt:lpstr>Futura Bk</vt:lpstr>
      <vt:lpstr>IRANSans</vt:lpstr>
      <vt:lpstr>IRANSans Medium</vt:lpstr>
      <vt:lpstr>IRANSans(FaNum) Medium</vt:lpstr>
      <vt:lpstr>Times New Roman</vt:lpstr>
      <vt:lpstr>Retrospect</vt:lpstr>
      <vt:lpstr>PowerPoint Presentation</vt:lpstr>
      <vt:lpstr>اتحاديه صادر کنندگان مخابرات ايران (مپتا)</vt:lpstr>
      <vt:lpstr>ماموریت اتحادیه</vt:lpstr>
      <vt:lpstr>کمیسیون های تخصصی اتحادیه</vt:lpstr>
      <vt:lpstr>اقدامات اتحادیه</vt:lpstr>
      <vt:lpstr>همکاران استراتژیک اتحادیه </vt:lpstr>
      <vt:lpstr>دستاوردها</vt:lpstr>
      <vt:lpstr>اقدامات کمیسیون صادرات</vt:lpstr>
      <vt:lpstr>طرف قراردادها و تفاهم نامه های اتحادیه:</vt:lpstr>
      <vt:lpstr>سپاس از توجه شما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مدیریت پروژه چابک با رویکرد استاندارد PMBOK-2017 (ویرایش ششم) ارائه در سیزدهمین کنفرانس بین‌المللی مدیریت پروژه</dc:title>
  <dc:creator>test</dc:creator>
  <cp:lastModifiedBy>Elahe Hamzeh</cp:lastModifiedBy>
  <cp:revision>166</cp:revision>
  <cp:lastPrinted>2020-12-22T09:33:12Z</cp:lastPrinted>
  <dcterms:created xsi:type="dcterms:W3CDTF">2018-02-25T23:25:27Z</dcterms:created>
  <dcterms:modified xsi:type="dcterms:W3CDTF">2021-09-15T10:21:26Z</dcterms:modified>
</cp:coreProperties>
</file>